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57" r:id="rId3"/>
    <p:sldId id="258" r:id="rId4"/>
    <p:sldId id="259" r:id="rId5"/>
    <p:sldId id="263" r:id="rId6"/>
    <p:sldId id="264" r:id="rId7"/>
    <p:sldId id="265" r:id="rId8"/>
    <p:sldId id="266" r:id="rId9"/>
    <p:sldId id="262" r:id="rId10"/>
    <p:sldId id="267" r:id="rId11"/>
    <p:sldId id="268" r:id="rId12"/>
    <p:sldId id="271" r:id="rId13"/>
    <p:sldId id="269" r:id="rId14"/>
    <p:sldId id="272" r:id="rId15"/>
    <p:sldId id="270"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Ga\AppData\Roaming\Microsoft\Excel\Book1%20(version%201).xlsb"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solidFill>
              <a:ln w="19050">
                <a:solidFill>
                  <a:schemeClr val="lt1"/>
                </a:solidFill>
              </a:ln>
              <a:effectLst/>
            </c:spPr>
          </c:dPt>
          <c:dPt>
            <c:idx val="1"/>
            <c:bubble3D val="0"/>
            <c:spPr>
              <a:solidFill>
                <a:schemeClr val="accent4"/>
              </a:solidFill>
              <a:ln w="19050">
                <a:solidFill>
                  <a:schemeClr val="lt1"/>
                </a:solidFill>
              </a:ln>
              <a:effectLst/>
            </c:spPr>
          </c:dPt>
          <c:dPt>
            <c:idx val="2"/>
            <c:bubble3D val="0"/>
            <c:spPr>
              <a:solidFill>
                <a:schemeClr val="accent6"/>
              </a:solidFill>
              <a:ln w="19050">
                <a:solidFill>
                  <a:schemeClr val="lt1"/>
                </a:solidFill>
              </a:ln>
              <a:effectLst/>
            </c:spPr>
          </c:dPt>
          <c:dPt>
            <c:idx val="3"/>
            <c:bubble3D val="0"/>
            <c:spPr>
              <a:solidFill>
                <a:schemeClr val="accent2">
                  <a:lumMod val="60000"/>
                </a:schemeClr>
              </a:solidFill>
              <a:ln w="19050">
                <a:solidFill>
                  <a:schemeClr val="lt1"/>
                </a:solidFill>
              </a:ln>
              <a:effectLst/>
            </c:spPr>
          </c:dPt>
          <c:dPt>
            <c:idx val="4"/>
            <c:bubble3D val="0"/>
            <c:spPr>
              <a:solidFill>
                <a:schemeClr val="accent4">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Sheet1!$G$5:$K$5</c:f>
              <c:strCache>
                <c:ptCount val="5"/>
                <c:pt idx="0">
                  <c:v>Households</c:v>
                </c:pt>
                <c:pt idx="1">
                  <c:v>Cooperatives</c:v>
                </c:pt>
                <c:pt idx="2">
                  <c:v>Enterprises</c:v>
                </c:pt>
                <c:pt idx="3">
                  <c:v>Group production</c:v>
                </c:pt>
                <c:pt idx="4">
                  <c:v>Associate Production</c:v>
                </c:pt>
              </c:strCache>
            </c:strRef>
          </c:cat>
          <c:val>
            <c:numRef>
              <c:f>Sheet1!$G$6:$K$6</c:f>
              <c:numCache>
                <c:formatCode>General</c:formatCode>
                <c:ptCount val="5"/>
                <c:pt idx="0">
                  <c:v>94</c:v>
                </c:pt>
                <c:pt idx="1">
                  <c:v>36</c:v>
                </c:pt>
                <c:pt idx="2">
                  <c:v>32</c:v>
                </c:pt>
                <c:pt idx="3">
                  <c:v>11</c:v>
                </c:pt>
                <c:pt idx="4">
                  <c:v>7</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6922145567718303E-4"/>
          <c:y val="0.83261488211730172"/>
          <c:w val="0.99926143012115742"/>
          <c:h val="0.1491809560577334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OCOP</a:t>
            </a:r>
            <a:r>
              <a:rPr lang="en-US" baseline="0" dirty="0" smtClean="0"/>
              <a:t> </a:t>
            </a:r>
            <a:r>
              <a:rPr lang="en-US" dirty="0" smtClean="0"/>
              <a:t>Products</a:t>
            </a:r>
            <a:r>
              <a:rPr lang="en-US" baseline="0" dirty="0" smtClean="0"/>
              <a:t> 2014-2016</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Number of Products</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2014</c:v>
                </c:pt>
                <c:pt idx="1">
                  <c:v>2015</c:v>
                </c:pt>
                <c:pt idx="2">
                  <c:v>2016</c:v>
                </c:pt>
              </c:numCache>
            </c:numRef>
          </c:cat>
          <c:val>
            <c:numRef>
              <c:f>Sheet1!$B$2:$B$5</c:f>
              <c:numCache>
                <c:formatCode>General</c:formatCode>
                <c:ptCount val="4"/>
                <c:pt idx="0">
                  <c:v>48</c:v>
                </c:pt>
                <c:pt idx="1">
                  <c:v>120</c:v>
                </c:pt>
                <c:pt idx="2">
                  <c:v>198</c:v>
                </c:pt>
              </c:numCache>
            </c:numRef>
          </c:val>
        </c:ser>
        <c:dLbls>
          <c:showLegendKey val="0"/>
          <c:showVal val="0"/>
          <c:showCatName val="0"/>
          <c:showSerName val="0"/>
          <c:showPercent val="0"/>
          <c:showBubbleSize val="0"/>
        </c:dLbls>
        <c:gapWidth val="219"/>
        <c:overlap val="-27"/>
        <c:axId val="78341808"/>
        <c:axId val="78335280"/>
      </c:barChart>
      <c:catAx>
        <c:axId val="78341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8335280"/>
        <c:crosses val="autoZero"/>
        <c:auto val="1"/>
        <c:lblAlgn val="ctr"/>
        <c:lblOffset val="100"/>
        <c:noMultiLvlLbl val="0"/>
      </c:catAx>
      <c:valAx>
        <c:axId val="78335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3418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5D7E5A-DECC-47B6-99E4-2BB94954821C}"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2A8BD2FB-64F8-4295-83CD-6F006B0A0FF5}">
      <dgm:prSet phldrT="[Text]"/>
      <dgm:spPr/>
      <dgm:t>
        <a:bodyPr/>
        <a:lstStyle/>
        <a:p>
          <a:r>
            <a:rPr lang="en-US" b="1" dirty="0" smtClean="0"/>
            <a:t>Local yet global</a:t>
          </a:r>
          <a:endParaRPr lang="en-US" dirty="0" smtClean="0"/>
        </a:p>
        <a:p>
          <a:r>
            <a:rPr lang="en-US" dirty="0" smtClean="0"/>
            <a:t>Creating globally accepted products that reflect pride in the local culture</a:t>
          </a:r>
          <a:endParaRPr lang="en-US" dirty="0"/>
        </a:p>
      </dgm:t>
    </dgm:pt>
    <dgm:pt modelId="{CD269DD1-E621-4A87-B565-76A787D6540C}" type="parTrans" cxnId="{CAA53FF0-FAEC-4889-B3C3-009DFE6901B2}">
      <dgm:prSet/>
      <dgm:spPr/>
      <dgm:t>
        <a:bodyPr/>
        <a:lstStyle/>
        <a:p>
          <a:endParaRPr lang="en-US"/>
        </a:p>
      </dgm:t>
    </dgm:pt>
    <dgm:pt modelId="{9717713B-4C36-4F66-9513-5B5768FE3C85}" type="sibTrans" cxnId="{CAA53FF0-FAEC-4889-B3C3-009DFE6901B2}">
      <dgm:prSet/>
      <dgm:spPr/>
      <dgm:t>
        <a:bodyPr/>
        <a:lstStyle/>
        <a:p>
          <a:endParaRPr lang="en-US"/>
        </a:p>
      </dgm:t>
    </dgm:pt>
    <dgm:pt modelId="{08F74CAC-A32A-4A16-8A34-7EEF4A8312D1}">
      <dgm:prSet phldrT="[Text]"/>
      <dgm:spPr/>
      <dgm:t>
        <a:bodyPr/>
        <a:lstStyle/>
        <a:p>
          <a:r>
            <a:rPr lang="en-US" b="1" dirty="0" smtClean="0"/>
            <a:t>Human Resource Development</a:t>
          </a:r>
          <a:endParaRPr lang="en-US" dirty="0" smtClean="0"/>
        </a:p>
        <a:p>
          <a:r>
            <a:rPr lang="en-US" dirty="0" smtClean="0"/>
            <a:t>Fostering of people with challenging and creative spirit</a:t>
          </a:r>
          <a:endParaRPr lang="en-US" dirty="0"/>
        </a:p>
      </dgm:t>
    </dgm:pt>
    <dgm:pt modelId="{7AC5B2CA-AB9E-4EE2-9985-E4E303F30D3A}" type="parTrans" cxnId="{00CA419A-6143-47E8-89F7-E2DF7F1F21E7}">
      <dgm:prSet/>
      <dgm:spPr/>
      <dgm:t>
        <a:bodyPr/>
        <a:lstStyle/>
        <a:p>
          <a:endParaRPr lang="en-US"/>
        </a:p>
      </dgm:t>
    </dgm:pt>
    <dgm:pt modelId="{84B0A2A1-DD96-4683-BB16-1F205704263B}" type="sibTrans" cxnId="{00CA419A-6143-47E8-89F7-E2DF7F1F21E7}">
      <dgm:prSet/>
      <dgm:spPr/>
      <dgm:t>
        <a:bodyPr/>
        <a:lstStyle/>
        <a:p>
          <a:endParaRPr lang="en-US"/>
        </a:p>
      </dgm:t>
    </dgm:pt>
    <dgm:pt modelId="{513D9B16-976C-46F8-AE27-760AC54CB6C5}">
      <dgm:prSet phldrT="[Text]"/>
      <dgm:spPr/>
      <dgm:t>
        <a:bodyPr/>
        <a:lstStyle/>
        <a:p>
          <a:r>
            <a:rPr lang="en-US" b="1" dirty="0" smtClean="0"/>
            <a:t>Self-Reliance and Creativity</a:t>
          </a:r>
          <a:endParaRPr lang="en-US" dirty="0" smtClean="0"/>
        </a:p>
        <a:p>
          <a:r>
            <a:rPr lang="en-US" dirty="0" smtClean="0"/>
            <a:t>Realization of OVOP through independent action utilizing the potential of the region</a:t>
          </a:r>
          <a:endParaRPr lang="en-US" dirty="0"/>
        </a:p>
      </dgm:t>
    </dgm:pt>
    <dgm:pt modelId="{2DF9D19C-6CE5-4AD0-8AA9-3521BAFB3671}" type="parTrans" cxnId="{D4D5B34B-CB43-48F3-9BE0-75B1AC7AC102}">
      <dgm:prSet/>
      <dgm:spPr/>
      <dgm:t>
        <a:bodyPr/>
        <a:lstStyle/>
        <a:p>
          <a:endParaRPr lang="en-US"/>
        </a:p>
      </dgm:t>
    </dgm:pt>
    <dgm:pt modelId="{8625AD66-E5A6-47A9-A947-CB526A89CBF6}" type="sibTrans" cxnId="{D4D5B34B-CB43-48F3-9BE0-75B1AC7AC102}">
      <dgm:prSet/>
      <dgm:spPr/>
      <dgm:t>
        <a:bodyPr/>
        <a:lstStyle/>
        <a:p>
          <a:endParaRPr lang="en-US"/>
        </a:p>
      </dgm:t>
    </dgm:pt>
    <dgm:pt modelId="{AF52AFFE-76A9-47A5-BA19-17AEC9CC080C}" type="pres">
      <dgm:prSet presAssocID="{B55D7E5A-DECC-47B6-99E4-2BB94954821C}" presName="Name0" presStyleCnt="0">
        <dgm:presLayoutVars>
          <dgm:dir/>
          <dgm:resizeHandles val="exact"/>
        </dgm:presLayoutVars>
      </dgm:prSet>
      <dgm:spPr/>
      <dgm:t>
        <a:bodyPr/>
        <a:lstStyle/>
        <a:p>
          <a:endParaRPr lang="en-US"/>
        </a:p>
      </dgm:t>
    </dgm:pt>
    <dgm:pt modelId="{5A40CA01-EF56-4D6B-B29D-D93FD9780F3E}" type="pres">
      <dgm:prSet presAssocID="{2A8BD2FB-64F8-4295-83CD-6F006B0A0FF5}" presName="node" presStyleLbl="node1" presStyleIdx="0" presStyleCnt="3">
        <dgm:presLayoutVars>
          <dgm:bulletEnabled val="1"/>
        </dgm:presLayoutVars>
      </dgm:prSet>
      <dgm:spPr/>
      <dgm:t>
        <a:bodyPr/>
        <a:lstStyle/>
        <a:p>
          <a:endParaRPr lang="en-US"/>
        </a:p>
      </dgm:t>
    </dgm:pt>
    <dgm:pt modelId="{5838B8E3-41C9-48EB-B66F-E685F29480BE}" type="pres">
      <dgm:prSet presAssocID="{9717713B-4C36-4F66-9513-5B5768FE3C85}" presName="sibTrans" presStyleLbl="sibTrans2D1" presStyleIdx="0" presStyleCnt="3"/>
      <dgm:spPr/>
      <dgm:t>
        <a:bodyPr/>
        <a:lstStyle/>
        <a:p>
          <a:endParaRPr lang="en-US"/>
        </a:p>
      </dgm:t>
    </dgm:pt>
    <dgm:pt modelId="{CEB65697-6AA5-46A7-B681-6F6FBAB3E302}" type="pres">
      <dgm:prSet presAssocID="{9717713B-4C36-4F66-9513-5B5768FE3C85}" presName="connectorText" presStyleLbl="sibTrans2D1" presStyleIdx="0" presStyleCnt="3"/>
      <dgm:spPr/>
      <dgm:t>
        <a:bodyPr/>
        <a:lstStyle/>
        <a:p>
          <a:endParaRPr lang="en-US"/>
        </a:p>
      </dgm:t>
    </dgm:pt>
    <dgm:pt modelId="{5515FF90-95DB-4730-84BB-76CA70233FBF}" type="pres">
      <dgm:prSet presAssocID="{08F74CAC-A32A-4A16-8A34-7EEF4A8312D1}" presName="node" presStyleLbl="node1" presStyleIdx="1" presStyleCnt="3" custRadScaleRad="86703" custRadScaleInc="-54589">
        <dgm:presLayoutVars>
          <dgm:bulletEnabled val="1"/>
        </dgm:presLayoutVars>
      </dgm:prSet>
      <dgm:spPr/>
      <dgm:t>
        <a:bodyPr/>
        <a:lstStyle/>
        <a:p>
          <a:endParaRPr lang="en-US"/>
        </a:p>
      </dgm:t>
    </dgm:pt>
    <dgm:pt modelId="{FD3AE2F4-E05F-480F-B4DC-882543AC00AE}" type="pres">
      <dgm:prSet presAssocID="{84B0A2A1-DD96-4683-BB16-1F205704263B}" presName="sibTrans" presStyleLbl="sibTrans2D1" presStyleIdx="1" presStyleCnt="3"/>
      <dgm:spPr/>
      <dgm:t>
        <a:bodyPr/>
        <a:lstStyle/>
        <a:p>
          <a:endParaRPr lang="en-US"/>
        </a:p>
      </dgm:t>
    </dgm:pt>
    <dgm:pt modelId="{CA65EAD6-C230-4EDA-A574-233D340D7B59}" type="pres">
      <dgm:prSet presAssocID="{84B0A2A1-DD96-4683-BB16-1F205704263B}" presName="connectorText" presStyleLbl="sibTrans2D1" presStyleIdx="1" presStyleCnt="3"/>
      <dgm:spPr/>
      <dgm:t>
        <a:bodyPr/>
        <a:lstStyle/>
        <a:p>
          <a:endParaRPr lang="en-US"/>
        </a:p>
      </dgm:t>
    </dgm:pt>
    <dgm:pt modelId="{F0F2FFD0-96A5-4503-93F8-24DE071FFCDC}" type="pres">
      <dgm:prSet presAssocID="{513D9B16-976C-46F8-AE27-760AC54CB6C5}" presName="node" presStyleLbl="node1" presStyleIdx="2" presStyleCnt="3" custRadScaleRad="86703" custRadScaleInc="54589">
        <dgm:presLayoutVars>
          <dgm:bulletEnabled val="1"/>
        </dgm:presLayoutVars>
      </dgm:prSet>
      <dgm:spPr/>
      <dgm:t>
        <a:bodyPr/>
        <a:lstStyle/>
        <a:p>
          <a:endParaRPr lang="en-US"/>
        </a:p>
      </dgm:t>
    </dgm:pt>
    <dgm:pt modelId="{75B05620-9149-463B-8BB6-790E463484BB}" type="pres">
      <dgm:prSet presAssocID="{8625AD66-E5A6-47A9-A947-CB526A89CBF6}" presName="sibTrans" presStyleLbl="sibTrans2D1" presStyleIdx="2" presStyleCnt="3"/>
      <dgm:spPr/>
      <dgm:t>
        <a:bodyPr/>
        <a:lstStyle/>
        <a:p>
          <a:endParaRPr lang="en-US"/>
        </a:p>
      </dgm:t>
    </dgm:pt>
    <dgm:pt modelId="{17165434-5EA6-4CD3-844A-0A42009FAEB1}" type="pres">
      <dgm:prSet presAssocID="{8625AD66-E5A6-47A9-A947-CB526A89CBF6}" presName="connectorText" presStyleLbl="sibTrans2D1" presStyleIdx="2" presStyleCnt="3"/>
      <dgm:spPr/>
      <dgm:t>
        <a:bodyPr/>
        <a:lstStyle/>
        <a:p>
          <a:endParaRPr lang="en-US"/>
        </a:p>
      </dgm:t>
    </dgm:pt>
  </dgm:ptLst>
  <dgm:cxnLst>
    <dgm:cxn modelId="{4D601B4A-9847-41BC-84B3-71FFC8F21257}" type="presOf" srcId="{9717713B-4C36-4F66-9513-5B5768FE3C85}" destId="{CEB65697-6AA5-46A7-B681-6F6FBAB3E302}" srcOrd="1" destOrd="0" presId="urn:microsoft.com/office/officeart/2005/8/layout/cycle7"/>
    <dgm:cxn modelId="{357161D5-2599-42E6-907F-7AC2BAD9A8D4}" type="presOf" srcId="{84B0A2A1-DD96-4683-BB16-1F205704263B}" destId="{FD3AE2F4-E05F-480F-B4DC-882543AC00AE}" srcOrd="0" destOrd="0" presId="urn:microsoft.com/office/officeart/2005/8/layout/cycle7"/>
    <dgm:cxn modelId="{9DF5C197-14C7-4E8D-AE62-8535046BB690}" type="presOf" srcId="{8625AD66-E5A6-47A9-A947-CB526A89CBF6}" destId="{75B05620-9149-463B-8BB6-790E463484BB}" srcOrd="0" destOrd="0" presId="urn:microsoft.com/office/officeart/2005/8/layout/cycle7"/>
    <dgm:cxn modelId="{B2F37FF3-F818-4923-B9F3-FAF26B7D0279}" type="presOf" srcId="{8625AD66-E5A6-47A9-A947-CB526A89CBF6}" destId="{17165434-5EA6-4CD3-844A-0A42009FAEB1}" srcOrd="1" destOrd="0" presId="urn:microsoft.com/office/officeart/2005/8/layout/cycle7"/>
    <dgm:cxn modelId="{00CA419A-6143-47E8-89F7-E2DF7F1F21E7}" srcId="{B55D7E5A-DECC-47B6-99E4-2BB94954821C}" destId="{08F74CAC-A32A-4A16-8A34-7EEF4A8312D1}" srcOrd="1" destOrd="0" parTransId="{7AC5B2CA-AB9E-4EE2-9985-E4E303F30D3A}" sibTransId="{84B0A2A1-DD96-4683-BB16-1F205704263B}"/>
    <dgm:cxn modelId="{CAA53FF0-FAEC-4889-B3C3-009DFE6901B2}" srcId="{B55D7E5A-DECC-47B6-99E4-2BB94954821C}" destId="{2A8BD2FB-64F8-4295-83CD-6F006B0A0FF5}" srcOrd="0" destOrd="0" parTransId="{CD269DD1-E621-4A87-B565-76A787D6540C}" sibTransId="{9717713B-4C36-4F66-9513-5B5768FE3C85}"/>
    <dgm:cxn modelId="{F37FFD1F-8C9E-4101-AAAC-6BBB5F58A890}" type="presOf" srcId="{84B0A2A1-DD96-4683-BB16-1F205704263B}" destId="{CA65EAD6-C230-4EDA-A574-233D340D7B59}" srcOrd="1" destOrd="0" presId="urn:microsoft.com/office/officeart/2005/8/layout/cycle7"/>
    <dgm:cxn modelId="{9B0858A8-88F3-464D-9D98-E5C6E377E349}" type="presOf" srcId="{513D9B16-976C-46F8-AE27-760AC54CB6C5}" destId="{F0F2FFD0-96A5-4503-93F8-24DE071FFCDC}" srcOrd="0" destOrd="0" presId="urn:microsoft.com/office/officeart/2005/8/layout/cycle7"/>
    <dgm:cxn modelId="{72806B81-E2DE-41A5-BE9C-37C3D2E14F8E}" type="presOf" srcId="{9717713B-4C36-4F66-9513-5B5768FE3C85}" destId="{5838B8E3-41C9-48EB-B66F-E685F29480BE}" srcOrd="0" destOrd="0" presId="urn:microsoft.com/office/officeart/2005/8/layout/cycle7"/>
    <dgm:cxn modelId="{89FE0F0F-6B89-4D08-82A3-C00797481CE4}" type="presOf" srcId="{2A8BD2FB-64F8-4295-83CD-6F006B0A0FF5}" destId="{5A40CA01-EF56-4D6B-B29D-D93FD9780F3E}" srcOrd="0" destOrd="0" presId="urn:microsoft.com/office/officeart/2005/8/layout/cycle7"/>
    <dgm:cxn modelId="{D4D5B34B-CB43-48F3-9BE0-75B1AC7AC102}" srcId="{B55D7E5A-DECC-47B6-99E4-2BB94954821C}" destId="{513D9B16-976C-46F8-AE27-760AC54CB6C5}" srcOrd="2" destOrd="0" parTransId="{2DF9D19C-6CE5-4AD0-8AA9-3521BAFB3671}" sibTransId="{8625AD66-E5A6-47A9-A947-CB526A89CBF6}"/>
    <dgm:cxn modelId="{1B0CF2AD-04D8-436D-B5CB-F3BE827F34E6}" type="presOf" srcId="{B55D7E5A-DECC-47B6-99E4-2BB94954821C}" destId="{AF52AFFE-76A9-47A5-BA19-17AEC9CC080C}" srcOrd="0" destOrd="0" presId="urn:microsoft.com/office/officeart/2005/8/layout/cycle7"/>
    <dgm:cxn modelId="{EA3A8C6F-794E-4B4A-BF9C-3A5F186541AF}" type="presOf" srcId="{08F74CAC-A32A-4A16-8A34-7EEF4A8312D1}" destId="{5515FF90-95DB-4730-84BB-76CA70233FBF}" srcOrd="0" destOrd="0" presId="urn:microsoft.com/office/officeart/2005/8/layout/cycle7"/>
    <dgm:cxn modelId="{665B34E2-1BA5-40AB-A513-493A17DC1BB6}" type="presParOf" srcId="{AF52AFFE-76A9-47A5-BA19-17AEC9CC080C}" destId="{5A40CA01-EF56-4D6B-B29D-D93FD9780F3E}" srcOrd="0" destOrd="0" presId="urn:microsoft.com/office/officeart/2005/8/layout/cycle7"/>
    <dgm:cxn modelId="{3C9EE143-F659-4896-B8C6-5F361F2A79CD}" type="presParOf" srcId="{AF52AFFE-76A9-47A5-BA19-17AEC9CC080C}" destId="{5838B8E3-41C9-48EB-B66F-E685F29480BE}" srcOrd="1" destOrd="0" presId="urn:microsoft.com/office/officeart/2005/8/layout/cycle7"/>
    <dgm:cxn modelId="{AE30DE34-755C-44A5-8EC2-39C4FF1CD38E}" type="presParOf" srcId="{5838B8E3-41C9-48EB-B66F-E685F29480BE}" destId="{CEB65697-6AA5-46A7-B681-6F6FBAB3E302}" srcOrd="0" destOrd="0" presId="urn:microsoft.com/office/officeart/2005/8/layout/cycle7"/>
    <dgm:cxn modelId="{B657DA1A-C4A4-4066-985B-458B32BEC27A}" type="presParOf" srcId="{AF52AFFE-76A9-47A5-BA19-17AEC9CC080C}" destId="{5515FF90-95DB-4730-84BB-76CA70233FBF}" srcOrd="2" destOrd="0" presId="urn:microsoft.com/office/officeart/2005/8/layout/cycle7"/>
    <dgm:cxn modelId="{0944F041-7CB8-455F-B818-3A22B828B52F}" type="presParOf" srcId="{AF52AFFE-76A9-47A5-BA19-17AEC9CC080C}" destId="{FD3AE2F4-E05F-480F-B4DC-882543AC00AE}" srcOrd="3" destOrd="0" presId="urn:microsoft.com/office/officeart/2005/8/layout/cycle7"/>
    <dgm:cxn modelId="{B5695413-9EB5-4FA2-B39B-BAA84B908282}" type="presParOf" srcId="{FD3AE2F4-E05F-480F-B4DC-882543AC00AE}" destId="{CA65EAD6-C230-4EDA-A574-233D340D7B59}" srcOrd="0" destOrd="0" presId="urn:microsoft.com/office/officeart/2005/8/layout/cycle7"/>
    <dgm:cxn modelId="{517E7319-C281-4665-96DC-9490C7611D97}" type="presParOf" srcId="{AF52AFFE-76A9-47A5-BA19-17AEC9CC080C}" destId="{F0F2FFD0-96A5-4503-93F8-24DE071FFCDC}" srcOrd="4" destOrd="0" presId="urn:microsoft.com/office/officeart/2005/8/layout/cycle7"/>
    <dgm:cxn modelId="{2390144D-EC23-4788-8F51-A5415863D47C}" type="presParOf" srcId="{AF52AFFE-76A9-47A5-BA19-17AEC9CC080C}" destId="{75B05620-9149-463B-8BB6-790E463484BB}" srcOrd="5" destOrd="0" presId="urn:microsoft.com/office/officeart/2005/8/layout/cycle7"/>
    <dgm:cxn modelId="{2774BB08-738F-44B0-AF9F-1F0B62BEADB4}" type="presParOf" srcId="{75B05620-9149-463B-8BB6-790E463484BB}" destId="{17165434-5EA6-4CD3-844A-0A42009FAEB1}"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0CA01-EF56-4D6B-B29D-D93FD9780F3E}">
      <dsp:nvSpPr>
        <dsp:cNvPr id="0" name=""/>
        <dsp:cNvSpPr/>
      </dsp:nvSpPr>
      <dsp:spPr>
        <a:xfrm>
          <a:off x="3080876" y="1668"/>
          <a:ext cx="2336071" cy="116803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Local yet global</a:t>
          </a:r>
          <a:endParaRPr lang="en-US" sz="1300" kern="1200" dirty="0" smtClean="0"/>
        </a:p>
        <a:p>
          <a:pPr lvl="0" algn="ctr" defTabSz="577850">
            <a:lnSpc>
              <a:spcPct val="90000"/>
            </a:lnSpc>
            <a:spcBef>
              <a:spcPct val="0"/>
            </a:spcBef>
            <a:spcAft>
              <a:spcPct val="35000"/>
            </a:spcAft>
          </a:pPr>
          <a:r>
            <a:rPr lang="en-US" sz="1300" kern="1200" dirty="0" smtClean="0"/>
            <a:t>Creating globally accepted products that reflect pride in the local culture</a:t>
          </a:r>
          <a:endParaRPr lang="en-US" sz="1300" kern="1200" dirty="0"/>
        </a:p>
      </dsp:txBody>
      <dsp:txXfrm>
        <a:off x="3115087" y="35879"/>
        <a:ext cx="2267649" cy="1099613"/>
      </dsp:txXfrm>
    </dsp:sp>
    <dsp:sp modelId="{5838B8E3-41C9-48EB-B66F-E685F29480BE}">
      <dsp:nvSpPr>
        <dsp:cNvPr id="0" name=""/>
        <dsp:cNvSpPr/>
      </dsp:nvSpPr>
      <dsp:spPr>
        <a:xfrm rot="2873816">
          <a:off x="4692200" y="1449117"/>
          <a:ext cx="1043360" cy="40881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814844" y="1530879"/>
        <a:ext cx="798072" cy="245288"/>
      </dsp:txXfrm>
    </dsp:sp>
    <dsp:sp modelId="{5515FF90-95DB-4730-84BB-76CA70233FBF}">
      <dsp:nvSpPr>
        <dsp:cNvPr id="0" name=""/>
        <dsp:cNvSpPr/>
      </dsp:nvSpPr>
      <dsp:spPr>
        <a:xfrm>
          <a:off x="5010813" y="2137342"/>
          <a:ext cx="2336071" cy="116803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Human Resource Development</a:t>
          </a:r>
          <a:endParaRPr lang="en-US" sz="1300" kern="1200" dirty="0" smtClean="0"/>
        </a:p>
        <a:p>
          <a:pPr lvl="0" algn="ctr" defTabSz="577850">
            <a:lnSpc>
              <a:spcPct val="90000"/>
            </a:lnSpc>
            <a:spcBef>
              <a:spcPct val="0"/>
            </a:spcBef>
            <a:spcAft>
              <a:spcPct val="35000"/>
            </a:spcAft>
          </a:pPr>
          <a:r>
            <a:rPr lang="en-US" sz="1300" kern="1200" dirty="0" smtClean="0"/>
            <a:t>Fostering of people with challenging and creative spirit</a:t>
          </a:r>
          <a:endParaRPr lang="en-US" sz="1300" kern="1200" dirty="0"/>
        </a:p>
      </dsp:txBody>
      <dsp:txXfrm>
        <a:off x="5045024" y="2171553"/>
        <a:ext cx="2267649" cy="1099613"/>
      </dsp:txXfrm>
    </dsp:sp>
    <dsp:sp modelId="{FD3AE2F4-E05F-480F-B4DC-882543AC00AE}">
      <dsp:nvSpPr>
        <dsp:cNvPr id="0" name=""/>
        <dsp:cNvSpPr/>
      </dsp:nvSpPr>
      <dsp:spPr>
        <a:xfrm rot="10800000">
          <a:off x="3727231" y="2516954"/>
          <a:ext cx="1043360" cy="40881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3849875" y="2598716"/>
        <a:ext cx="798072" cy="245288"/>
      </dsp:txXfrm>
    </dsp:sp>
    <dsp:sp modelId="{F0F2FFD0-96A5-4503-93F8-24DE071FFCDC}">
      <dsp:nvSpPr>
        <dsp:cNvPr id="0" name=""/>
        <dsp:cNvSpPr/>
      </dsp:nvSpPr>
      <dsp:spPr>
        <a:xfrm>
          <a:off x="1150938" y="2137342"/>
          <a:ext cx="2336071" cy="116803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Self-Reliance and Creativity</a:t>
          </a:r>
          <a:endParaRPr lang="en-US" sz="1300" kern="1200" dirty="0" smtClean="0"/>
        </a:p>
        <a:p>
          <a:pPr lvl="0" algn="ctr" defTabSz="577850">
            <a:lnSpc>
              <a:spcPct val="90000"/>
            </a:lnSpc>
            <a:spcBef>
              <a:spcPct val="0"/>
            </a:spcBef>
            <a:spcAft>
              <a:spcPct val="35000"/>
            </a:spcAft>
          </a:pPr>
          <a:r>
            <a:rPr lang="en-US" sz="1300" kern="1200" dirty="0" smtClean="0"/>
            <a:t>Realization of OVOP through independent action utilizing the potential of the region</a:t>
          </a:r>
          <a:endParaRPr lang="en-US" sz="1300" kern="1200" dirty="0"/>
        </a:p>
      </dsp:txBody>
      <dsp:txXfrm>
        <a:off x="1185149" y="2171553"/>
        <a:ext cx="2267649" cy="1099613"/>
      </dsp:txXfrm>
    </dsp:sp>
    <dsp:sp modelId="{75B05620-9149-463B-8BB6-790E463484BB}">
      <dsp:nvSpPr>
        <dsp:cNvPr id="0" name=""/>
        <dsp:cNvSpPr/>
      </dsp:nvSpPr>
      <dsp:spPr>
        <a:xfrm rot="18726184">
          <a:off x="2762262" y="1449117"/>
          <a:ext cx="1043360" cy="40881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884906" y="1530879"/>
        <a:ext cx="798072" cy="245288"/>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09D6F3-9091-44D3-A43A-567E34D8C88F}" type="datetimeFigureOut">
              <a:rPr lang="en-US" smtClean="0"/>
              <a:t>05-Jun-18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206562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9D6F3-9091-44D3-A43A-567E34D8C88F}" type="datetimeFigureOut">
              <a:rPr lang="en-US" smtClean="0"/>
              <a:t>05-Jun-18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371404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9D6F3-9091-44D3-A43A-567E34D8C88F}" type="datetimeFigureOut">
              <a:rPr lang="en-US" smtClean="0"/>
              <a:t>05-Jun-18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15769-3965-4639-9BA3-4E3F0FAFA9A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05574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9D6F3-9091-44D3-A43A-567E34D8C88F}" type="datetimeFigureOut">
              <a:rPr lang="en-US" smtClean="0"/>
              <a:t>05-Jun-18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2710973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9D6F3-9091-44D3-A43A-567E34D8C88F}" type="datetimeFigureOut">
              <a:rPr lang="en-US" smtClean="0"/>
              <a:t>05-Jun-18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15769-3965-4639-9BA3-4E3F0FAFA9A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3992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9D6F3-9091-44D3-A43A-567E34D8C88F}" type="datetimeFigureOut">
              <a:rPr lang="en-US" smtClean="0"/>
              <a:t>05-Jun-18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2170455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09D6F3-9091-44D3-A43A-567E34D8C88F}" type="datetimeFigureOut">
              <a:rPr lang="en-US" smtClean="0"/>
              <a:t>05-Jun-18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1794853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09D6F3-9091-44D3-A43A-567E34D8C88F}" type="datetimeFigureOut">
              <a:rPr lang="en-US" smtClean="0"/>
              <a:t>05-Jun-18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156485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09D6F3-9091-44D3-A43A-567E34D8C88F}" type="datetimeFigureOut">
              <a:rPr lang="en-US" smtClean="0"/>
              <a:t>05-Jun-18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291956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9D6F3-9091-44D3-A43A-567E34D8C88F}" type="datetimeFigureOut">
              <a:rPr lang="en-US" smtClean="0"/>
              <a:t>05-Jun-18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1581008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09D6F3-9091-44D3-A43A-567E34D8C88F}" type="datetimeFigureOut">
              <a:rPr lang="en-US" smtClean="0"/>
              <a:t>05-Jun-18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23062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09D6F3-9091-44D3-A43A-567E34D8C88F}" type="datetimeFigureOut">
              <a:rPr lang="en-US" smtClean="0"/>
              <a:t>05-Jun-18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103535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09D6F3-9091-44D3-A43A-567E34D8C88F}" type="datetimeFigureOut">
              <a:rPr lang="en-US" smtClean="0"/>
              <a:t>05-Jun-18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3911886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9D6F3-9091-44D3-A43A-567E34D8C88F}" type="datetimeFigureOut">
              <a:rPr lang="en-US" smtClean="0"/>
              <a:t>05-Jun-18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2105908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9D6F3-9091-44D3-A43A-567E34D8C88F}" type="datetimeFigureOut">
              <a:rPr lang="en-US" smtClean="0"/>
              <a:t>05-Jun-18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411863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9D6F3-9091-44D3-A43A-567E34D8C88F}" type="datetimeFigureOut">
              <a:rPr lang="en-US" smtClean="0"/>
              <a:t>05-Jun-18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15769-3965-4639-9BA3-4E3F0FAFA9A9}" type="slidenum">
              <a:rPr lang="en-US" smtClean="0"/>
              <a:t>‹#›</a:t>
            </a:fld>
            <a:endParaRPr lang="en-US"/>
          </a:p>
        </p:txBody>
      </p:sp>
    </p:spTree>
    <p:extLst>
      <p:ext uri="{BB962C8B-B14F-4D97-AF65-F5344CB8AC3E}">
        <p14:creationId xmlns:p14="http://schemas.microsoft.com/office/powerpoint/2010/main" val="361656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09D6F3-9091-44D3-A43A-567E34D8C88F}" type="datetimeFigureOut">
              <a:rPr lang="en-US" smtClean="0"/>
              <a:t>05-Jun-18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C15769-3965-4639-9BA3-4E3F0FAFA9A9}" type="slidenum">
              <a:rPr lang="en-US" smtClean="0"/>
              <a:t>‹#›</a:t>
            </a:fld>
            <a:endParaRPr lang="en-US"/>
          </a:p>
        </p:txBody>
      </p:sp>
    </p:spTree>
    <p:extLst>
      <p:ext uri="{BB962C8B-B14F-4D97-AF65-F5344CB8AC3E}">
        <p14:creationId xmlns:p14="http://schemas.microsoft.com/office/powerpoint/2010/main" val="2124740289"/>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 y="2170256"/>
            <a:ext cx="9424416" cy="1475152"/>
          </a:xfrm>
        </p:spPr>
        <p:txBody>
          <a:bodyPr anchor="ctr">
            <a:normAutofit/>
          </a:bodyPr>
          <a:lstStyle/>
          <a:p>
            <a:r>
              <a:rPr lang="en-US" sz="2400" dirty="0" smtClean="0"/>
              <a:t>INTERNATIONAL CONFERENCE ON PUBLIC ECONOMIC THEORY</a:t>
            </a:r>
            <a:br>
              <a:rPr lang="en-US" sz="2400" dirty="0" smtClean="0"/>
            </a:br>
            <a:r>
              <a:rPr lang="en-US" sz="2400" dirty="0" smtClean="0"/>
              <a:t> Hue, June 6</a:t>
            </a:r>
            <a:r>
              <a:rPr lang="en-US" sz="2400" baseline="30000" dirty="0" smtClean="0"/>
              <a:t>th</a:t>
            </a:r>
            <a:r>
              <a:rPr lang="en-US" sz="2400" dirty="0" smtClean="0"/>
              <a:t>-8</a:t>
            </a:r>
            <a:r>
              <a:rPr lang="en-US" sz="2400" baseline="30000" dirty="0" smtClean="0"/>
              <a:t>th</a:t>
            </a:r>
            <a:r>
              <a:rPr lang="en-US" sz="2400" dirty="0" smtClean="0"/>
              <a:t> 2018</a:t>
            </a:r>
            <a:endParaRPr lang="en-US" sz="2400" dirty="0"/>
          </a:p>
        </p:txBody>
      </p:sp>
      <p:sp>
        <p:nvSpPr>
          <p:cNvPr id="3" name="Subtitle 2"/>
          <p:cNvSpPr>
            <a:spLocks noGrp="1"/>
          </p:cNvSpPr>
          <p:nvPr>
            <p:ph type="subTitle" idx="1"/>
          </p:nvPr>
        </p:nvSpPr>
        <p:spPr>
          <a:xfrm>
            <a:off x="646176" y="3766939"/>
            <a:ext cx="9144000" cy="1655762"/>
          </a:xfrm>
        </p:spPr>
        <p:txBody>
          <a:bodyPr>
            <a:normAutofit/>
          </a:bodyPr>
          <a:lstStyle/>
          <a:p>
            <a:pPr>
              <a:lnSpc>
                <a:spcPct val="150000"/>
              </a:lnSpc>
            </a:pPr>
            <a:r>
              <a:rPr lang="en-US" dirty="0" smtClean="0"/>
              <a:t>A REVIEW OF ONE VILLAGE ONE PRODUCT (OVOP) – RURAL DEVELOPMENT STRATEGY AND THE EARLY ADAPTION IN VIETNAM, THE CASE OF QUANG NINH PROVINCE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6192" y="699260"/>
            <a:ext cx="3241407" cy="134946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1121" y="497344"/>
            <a:ext cx="1753295" cy="1753295"/>
          </a:xfrm>
          <a:prstGeom prst="rect">
            <a:avLst/>
          </a:prstGeom>
        </p:spPr>
      </p:pic>
      <p:sp>
        <p:nvSpPr>
          <p:cNvPr id="5" name="TextBox 4"/>
          <p:cNvSpPr txBox="1"/>
          <p:nvPr/>
        </p:nvSpPr>
        <p:spPr>
          <a:xfrm>
            <a:off x="2401824" y="5828530"/>
            <a:ext cx="6900672" cy="707886"/>
          </a:xfrm>
          <a:prstGeom prst="rect">
            <a:avLst/>
          </a:prstGeom>
          <a:noFill/>
        </p:spPr>
        <p:txBody>
          <a:bodyPr wrap="square" rtlCol="0">
            <a:spAutoFit/>
          </a:bodyPr>
          <a:lstStyle/>
          <a:p>
            <a:r>
              <a:rPr lang="en-US" sz="2000" dirty="0"/>
              <a:t>Hoang Thanh Long, </a:t>
            </a:r>
            <a:r>
              <a:rPr lang="en-US" sz="2000" dirty="0" smtClean="0"/>
              <a:t>Nguyen Dang </a:t>
            </a:r>
            <a:r>
              <a:rPr lang="en-US" sz="2000" dirty="0" err="1"/>
              <a:t>Hao</a:t>
            </a:r>
            <a:r>
              <a:rPr lang="en-US" sz="2000" dirty="0"/>
              <a:t>, Philippe </a:t>
            </a:r>
            <a:r>
              <a:rPr lang="en-US" sz="2000" dirty="0" err="1"/>
              <a:t>Lebailly</a:t>
            </a:r>
            <a:endParaRPr lang="en-US" sz="2000" dirty="0"/>
          </a:p>
          <a:p>
            <a:endParaRPr lang="en-US" sz="2000" dirty="0"/>
          </a:p>
        </p:txBody>
      </p:sp>
    </p:spTree>
    <p:extLst>
      <p:ext uri="{BB962C8B-B14F-4D97-AF65-F5344CB8AC3E}">
        <p14:creationId xmlns:p14="http://schemas.microsoft.com/office/powerpoint/2010/main" val="465042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3.2. </a:t>
            </a:r>
            <a:r>
              <a:rPr lang="en-US" b="1" dirty="0"/>
              <a:t>The One Commune One Product (OCOP) strategy in Quang Ninh province</a:t>
            </a:r>
            <a:br>
              <a:rPr lang="en-US" b="1" dirty="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In 22/10/2013, Quang Ninh, the first province in Vietnam decided to approve the program of “Quang Ninh province – One Commune One Product (OCOP” period of 2013 – </a:t>
            </a:r>
            <a:r>
              <a:rPr lang="en-US" dirty="0" smtClean="0"/>
              <a:t>2016</a:t>
            </a:r>
          </a:p>
          <a:p>
            <a:pPr>
              <a:buFont typeface="Wingdings" panose="05000000000000000000" pitchFamily="2" charset="2"/>
              <a:buChar char="v"/>
            </a:pPr>
            <a:r>
              <a:rPr lang="en-US" b="1" dirty="0"/>
              <a:t>Objectives and principles of the OCOP program</a:t>
            </a:r>
          </a:p>
          <a:p>
            <a:pPr>
              <a:buFont typeface="Wingdings" panose="05000000000000000000" pitchFamily="2" charset="2"/>
              <a:buChar char="v"/>
            </a:pPr>
            <a:r>
              <a:rPr lang="en-US" dirty="0"/>
              <a:t>The OCOP program aims to developing the forms of organization and production of traditional and comparative products in communes, wards and townships, which contribute to the restructure Quang Ninh economy towards the endogenous development concept and increasing added value.</a:t>
            </a:r>
          </a:p>
        </p:txBody>
      </p:sp>
    </p:spTree>
    <p:extLst>
      <p:ext uri="{BB962C8B-B14F-4D97-AF65-F5344CB8AC3E}">
        <p14:creationId xmlns:p14="http://schemas.microsoft.com/office/powerpoint/2010/main" val="353995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560" y="743713"/>
            <a:ext cx="8603442" cy="5297650"/>
          </a:xfrm>
        </p:spPr>
        <p:txBody>
          <a:bodyPr>
            <a:normAutofit/>
          </a:bodyPr>
          <a:lstStyle/>
          <a:p>
            <a:pPr lvl="0">
              <a:buFont typeface="Wingdings" panose="05000000000000000000" pitchFamily="2" charset="2"/>
              <a:buChar char="v"/>
            </a:pPr>
            <a:r>
              <a:rPr lang="en-US" b="1" dirty="0"/>
              <a:t>Principles</a:t>
            </a:r>
            <a:endParaRPr lang="en-US" dirty="0"/>
          </a:p>
          <a:p>
            <a:pPr lvl="0">
              <a:buFont typeface="Wingdings" panose="05000000000000000000" pitchFamily="2" charset="2"/>
              <a:buChar char="Ø"/>
            </a:pPr>
            <a:r>
              <a:rPr lang="en-US" i="1" dirty="0"/>
              <a:t>Local Action - Towards Global</a:t>
            </a:r>
            <a:endParaRPr lang="en-US" dirty="0"/>
          </a:p>
          <a:p>
            <a:r>
              <a:rPr lang="en-US" dirty="0"/>
              <a:t>This principle encourages people to recognize and take advantages of available locally resources. Thus, municipalities could develop products that have the ability to access to global markets by increasing added value for these products to meet standards for the international demand.</a:t>
            </a:r>
          </a:p>
          <a:p>
            <a:pPr lvl="0">
              <a:buFont typeface="Wingdings" panose="05000000000000000000" pitchFamily="2" charset="2"/>
              <a:buChar char="Ø"/>
            </a:pPr>
            <a:r>
              <a:rPr lang="en-US" i="1" dirty="0"/>
              <a:t> Self-Reliance, Self-Confidence and Creativity</a:t>
            </a:r>
            <a:endParaRPr lang="en-US" dirty="0"/>
          </a:p>
          <a:p>
            <a:r>
              <a:rPr lang="en-US" dirty="0"/>
              <a:t>In order to compete in the global market, local residents need to continually develop their own unique values by the spirit of self-reliance, self-confidence and creativity.</a:t>
            </a:r>
          </a:p>
          <a:p>
            <a:pPr lvl="0">
              <a:buFont typeface="Wingdings" panose="05000000000000000000" pitchFamily="2" charset="2"/>
              <a:buChar char="Ø"/>
            </a:pPr>
            <a:r>
              <a:rPr lang="en-US" dirty="0"/>
              <a:t> </a:t>
            </a:r>
            <a:r>
              <a:rPr lang="en-US" i="1" dirty="0"/>
              <a:t>Human resources development</a:t>
            </a:r>
            <a:endParaRPr lang="en-US" dirty="0"/>
          </a:p>
          <a:p>
            <a:r>
              <a:rPr lang="en-US" dirty="0"/>
              <a:t>Thanks to the OCOP program, community leaders, heads of economic organizations (enterprise directors, co-operatives, and co-operative groups), qualified human resources as well as networks are created and developed in a sustainable way.</a:t>
            </a:r>
          </a:p>
          <a:p>
            <a:endParaRPr lang="en-US" dirty="0"/>
          </a:p>
        </p:txBody>
      </p:sp>
    </p:spTree>
    <p:extLst>
      <p:ext uri="{BB962C8B-B14F-4D97-AF65-F5344CB8AC3E}">
        <p14:creationId xmlns:p14="http://schemas.microsoft.com/office/powerpoint/2010/main" val="1254973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Results </a:t>
            </a:r>
            <a:r>
              <a:rPr lang="en-US" dirty="0"/>
              <a:t>and discussion</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4.1</a:t>
            </a:r>
            <a:r>
              <a:rPr lang="en-US" dirty="0" smtClean="0"/>
              <a:t>. Administration </a:t>
            </a:r>
          </a:p>
          <a:p>
            <a:r>
              <a:rPr lang="en-US" dirty="0" smtClean="0"/>
              <a:t>The </a:t>
            </a:r>
            <a:r>
              <a:rPr lang="en-US" dirty="0"/>
              <a:t>OCOP Quang Ninh Program Management Unit (Steering Board at all levels) </a:t>
            </a:r>
            <a:r>
              <a:rPr lang="en-US" dirty="0" smtClean="0"/>
              <a:t>from </a:t>
            </a:r>
            <a:r>
              <a:rPr lang="en-US" dirty="0"/>
              <a:t>provincial to district </a:t>
            </a:r>
            <a:r>
              <a:rPr lang="en-US" dirty="0" smtClean="0"/>
              <a:t>level has </a:t>
            </a:r>
            <a:r>
              <a:rPr lang="en-US" dirty="0"/>
              <a:t>been </a:t>
            </a:r>
            <a:r>
              <a:rPr lang="en-US" dirty="0" smtClean="0"/>
              <a:t>established</a:t>
            </a:r>
          </a:p>
          <a:p>
            <a:r>
              <a:rPr lang="en-US" dirty="0"/>
              <a:t> Provincial </a:t>
            </a:r>
            <a:r>
              <a:rPr lang="en-US" dirty="0" err="1"/>
              <a:t>OcoP</a:t>
            </a:r>
            <a:r>
              <a:rPr lang="en-US" dirty="0"/>
              <a:t> Steering Committee: chaired by Standing Vice Chairman of the Provincial People's Committee and 19 members are leaders of </a:t>
            </a:r>
            <a:r>
              <a:rPr lang="en-US" dirty="0" smtClean="0"/>
              <a:t>departments</a:t>
            </a:r>
          </a:p>
          <a:p>
            <a:r>
              <a:rPr lang="en-US" dirty="0"/>
              <a:t>Established four committees to assist the Board of Management, including: </a:t>
            </a:r>
            <a:r>
              <a:rPr lang="en-US" dirty="0" smtClean="0"/>
              <a:t>Product </a:t>
            </a:r>
            <a:r>
              <a:rPr lang="en-US" dirty="0"/>
              <a:t>D</a:t>
            </a:r>
            <a:r>
              <a:rPr lang="en-US" dirty="0" smtClean="0"/>
              <a:t>evelopment</a:t>
            </a:r>
            <a:r>
              <a:rPr lang="en-US" dirty="0"/>
              <a:t>; Promotion; Training - Communication; Administrative - General to implement the tasks according to the objectives of the scheme </a:t>
            </a:r>
          </a:p>
        </p:txBody>
      </p:sp>
    </p:spTree>
    <p:extLst>
      <p:ext uri="{BB962C8B-B14F-4D97-AF65-F5344CB8AC3E}">
        <p14:creationId xmlns:p14="http://schemas.microsoft.com/office/powerpoint/2010/main" val="2974708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Organizational system of the OCOP program</a:t>
            </a:r>
            <a:br>
              <a:rPr lang="en-US" b="1" dirty="0"/>
            </a:br>
            <a:endParaRPr lang="en-US" dirty="0"/>
          </a:p>
        </p:txBody>
      </p:sp>
      <p:sp>
        <p:nvSpPr>
          <p:cNvPr id="3" name="Content Placeholder 2"/>
          <p:cNvSpPr>
            <a:spLocks noGrp="1"/>
          </p:cNvSpPr>
          <p:nvPr>
            <p:ph idx="1"/>
          </p:nvPr>
        </p:nvSpPr>
        <p:spPr/>
        <p:txBody>
          <a:bodyPr/>
          <a:lstStyle/>
          <a:p>
            <a:endParaRPr lang="en-US" dirty="0"/>
          </a:p>
        </p:txBody>
      </p:sp>
      <p:grpSp>
        <p:nvGrpSpPr>
          <p:cNvPr id="4" name="Group 3"/>
          <p:cNvGrpSpPr/>
          <p:nvPr/>
        </p:nvGrpSpPr>
        <p:grpSpPr>
          <a:xfrm>
            <a:off x="1158240" y="1789049"/>
            <a:ext cx="8363711" cy="4351337"/>
            <a:chOff x="0" y="0"/>
            <a:chExt cx="5915025" cy="2514600"/>
          </a:xfrm>
        </p:grpSpPr>
        <p:sp>
          <p:nvSpPr>
            <p:cNvPr id="5" name="Rounded Rectangle 4"/>
            <p:cNvSpPr/>
            <p:nvPr/>
          </p:nvSpPr>
          <p:spPr>
            <a:xfrm>
              <a:off x="1714500" y="0"/>
              <a:ext cx="2600325"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600" dirty="0">
                  <a:effectLst/>
                  <a:ea typeface="Calibri" panose="020F0502020204030204" pitchFamily="34" charset="0"/>
                  <a:cs typeface="Times New Roman" panose="02020603050405020304" pitchFamily="18" charset="0"/>
                </a:rPr>
                <a:t>Quang Ninh OCOP Executive Board</a:t>
              </a:r>
            </a:p>
          </p:txBody>
        </p:sp>
        <p:sp>
          <p:nvSpPr>
            <p:cNvPr id="6" name="Rounded Rectangle 5"/>
            <p:cNvSpPr/>
            <p:nvPr/>
          </p:nvSpPr>
          <p:spPr>
            <a:xfrm>
              <a:off x="0" y="1733550"/>
              <a:ext cx="1343025" cy="781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600">
                  <a:effectLst/>
                  <a:ea typeface="Calibri" panose="020F0502020204030204" pitchFamily="34" charset="0"/>
                  <a:cs typeface="Times New Roman" panose="02020603050405020304" pitchFamily="18" charset="0"/>
                </a:rPr>
                <a:t>Product Development</a:t>
              </a:r>
            </a:p>
            <a:p>
              <a:pPr marL="0" marR="0" algn="ctr">
                <a:lnSpc>
                  <a:spcPct val="107000"/>
                </a:lnSpc>
                <a:spcBef>
                  <a:spcPts val="0"/>
                </a:spcBef>
                <a:spcAft>
                  <a:spcPts val="0"/>
                </a:spcAft>
              </a:pPr>
              <a:r>
                <a:rPr lang="en-US" sz="1600">
                  <a:effectLst/>
                  <a:ea typeface="Calibri" panose="020F0502020204030204" pitchFamily="34" charset="0"/>
                  <a:cs typeface="Times New Roman" panose="02020603050405020304" pitchFamily="18" charset="0"/>
                </a:rPr>
                <a:t> Sub-committee</a:t>
              </a:r>
            </a:p>
            <a:p>
              <a:pPr marL="0" marR="0" algn="ctr">
                <a:lnSpc>
                  <a:spcPct val="107000"/>
                </a:lnSpc>
                <a:spcBef>
                  <a:spcPts val="0"/>
                </a:spcBef>
                <a:spcAft>
                  <a:spcPts val="800"/>
                </a:spcAft>
              </a:pPr>
              <a:r>
                <a:rPr lang="en-US" sz="1600">
                  <a:effectLst/>
                  <a:ea typeface="Calibri" panose="020F0502020204030204" pitchFamily="34" charset="0"/>
                  <a:cs typeface="Times New Roman" panose="02020603050405020304" pitchFamily="18" charset="0"/>
                </a:rPr>
                <a:t> </a:t>
              </a:r>
            </a:p>
          </p:txBody>
        </p:sp>
        <p:sp>
          <p:nvSpPr>
            <p:cNvPr id="7" name="Rounded Rectangle 6"/>
            <p:cNvSpPr/>
            <p:nvPr/>
          </p:nvSpPr>
          <p:spPr>
            <a:xfrm>
              <a:off x="4572000" y="1733550"/>
              <a:ext cx="1343025" cy="781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600">
                  <a:effectLst/>
                  <a:ea typeface="Calibri" panose="020F0502020204030204" pitchFamily="34" charset="0"/>
                  <a:cs typeface="Times New Roman" panose="02020603050405020304" pitchFamily="18" charset="0"/>
                </a:rPr>
                <a:t>Administrative and General</a:t>
              </a:r>
            </a:p>
            <a:p>
              <a:pPr marL="0" marR="0" algn="ctr">
                <a:lnSpc>
                  <a:spcPct val="107000"/>
                </a:lnSpc>
                <a:spcBef>
                  <a:spcPts val="0"/>
                </a:spcBef>
                <a:spcAft>
                  <a:spcPts val="0"/>
                </a:spcAft>
              </a:pPr>
              <a:r>
                <a:rPr lang="en-US" sz="1600">
                  <a:effectLst/>
                  <a:ea typeface="Calibri" panose="020F0502020204030204" pitchFamily="34" charset="0"/>
                  <a:cs typeface="Times New Roman" panose="02020603050405020304" pitchFamily="18" charset="0"/>
                </a:rPr>
                <a:t> Sub-committee</a:t>
              </a:r>
            </a:p>
            <a:p>
              <a:pPr marL="0" marR="0" algn="ctr">
                <a:lnSpc>
                  <a:spcPct val="107000"/>
                </a:lnSpc>
                <a:spcBef>
                  <a:spcPts val="0"/>
                </a:spcBef>
                <a:spcAft>
                  <a:spcPts val="800"/>
                </a:spcAft>
              </a:pPr>
              <a:r>
                <a:rPr lang="en-US" sz="1600">
                  <a:effectLst/>
                  <a:ea typeface="Calibri" panose="020F0502020204030204" pitchFamily="34" charset="0"/>
                  <a:cs typeface="Times New Roman" panose="02020603050405020304" pitchFamily="18" charset="0"/>
                </a:rPr>
                <a:t> </a:t>
              </a:r>
            </a:p>
          </p:txBody>
        </p:sp>
        <p:sp>
          <p:nvSpPr>
            <p:cNvPr id="8" name="Rounded Rectangle 7"/>
            <p:cNvSpPr/>
            <p:nvPr/>
          </p:nvSpPr>
          <p:spPr>
            <a:xfrm>
              <a:off x="3057525" y="1733550"/>
              <a:ext cx="1343025" cy="781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600">
                  <a:effectLst/>
                  <a:ea typeface="Calibri" panose="020F0502020204030204" pitchFamily="34" charset="0"/>
                  <a:cs typeface="Times New Roman" panose="02020603050405020304" pitchFamily="18" charset="0"/>
                </a:rPr>
                <a:t>Training and Communication</a:t>
              </a:r>
            </a:p>
            <a:p>
              <a:pPr marL="0" marR="0" algn="ctr">
                <a:lnSpc>
                  <a:spcPct val="107000"/>
                </a:lnSpc>
                <a:spcBef>
                  <a:spcPts val="0"/>
                </a:spcBef>
                <a:spcAft>
                  <a:spcPts val="0"/>
                </a:spcAft>
              </a:pPr>
              <a:r>
                <a:rPr lang="en-US" sz="1600">
                  <a:effectLst/>
                  <a:ea typeface="Calibri" panose="020F0502020204030204" pitchFamily="34" charset="0"/>
                  <a:cs typeface="Times New Roman" panose="02020603050405020304" pitchFamily="18" charset="0"/>
                </a:rPr>
                <a:t> Sub-committee</a:t>
              </a:r>
            </a:p>
            <a:p>
              <a:pPr marL="0" marR="0" algn="ctr">
                <a:lnSpc>
                  <a:spcPct val="107000"/>
                </a:lnSpc>
                <a:spcBef>
                  <a:spcPts val="0"/>
                </a:spcBef>
                <a:spcAft>
                  <a:spcPts val="800"/>
                </a:spcAft>
              </a:pPr>
              <a:r>
                <a:rPr lang="en-US" sz="1600">
                  <a:effectLst/>
                  <a:ea typeface="Calibri" panose="020F0502020204030204" pitchFamily="34" charset="0"/>
                  <a:cs typeface="Times New Roman" panose="02020603050405020304" pitchFamily="18" charset="0"/>
                </a:rPr>
                <a:t> </a:t>
              </a:r>
            </a:p>
          </p:txBody>
        </p:sp>
        <p:sp>
          <p:nvSpPr>
            <p:cNvPr id="9" name="Rounded Rectangle 8"/>
            <p:cNvSpPr/>
            <p:nvPr/>
          </p:nvSpPr>
          <p:spPr>
            <a:xfrm>
              <a:off x="1571625" y="1733550"/>
              <a:ext cx="1343025" cy="781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600">
                  <a:effectLst/>
                  <a:ea typeface="Calibri" panose="020F0502020204030204" pitchFamily="34" charset="0"/>
                  <a:cs typeface="Times New Roman" panose="02020603050405020304" pitchFamily="18" charset="0"/>
                </a:rPr>
                <a:t>Marketing and Trade promotion</a:t>
              </a:r>
            </a:p>
            <a:p>
              <a:pPr marL="0" marR="0" algn="ctr">
                <a:lnSpc>
                  <a:spcPct val="107000"/>
                </a:lnSpc>
                <a:spcBef>
                  <a:spcPts val="0"/>
                </a:spcBef>
                <a:spcAft>
                  <a:spcPts val="0"/>
                </a:spcAft>
              </a:pPr>
              <a:r>
                <a:rPr lang="en-US" sz="1600">
                  <a:effectLst/>
                  <a:ea typeface="Calibri" panose="020F0502020204030204" pitchFamily="34" charset="0"/>
                  <a:cs typeface="Times New Roman" panose="02020603050405020304" pitchFamily="18" charset="0"/>
                </a:rPr>
                <a:t> Sub-committee</a:t>
              </a:r>
            </a:p>
            <a:p>
              <a:pPr marL="0" marR="0" algn="ctr">
                <a:lnSpc>
                  <a:spcPct val="107000"/>
                </a:lnSpc>
                <a:spcBef>
                  <a:spcPts val="0"/>
                </a:spcBef>
                <a:spcAft>
                  <a:spcPts val="800"/>
                </a:spcAft>
              </a:pPr>
              <a:r>
                <a:rPr lang="en-US" sz="1600">
                  <a:effectLst/>
                  <a:ea typeface="Calibri" panose="020F0502020204030204" pitchFamily="34" charset="0"/>
                  <a:cs typeface="Times New Roman" panose="02020603050405020304" pitchFamily="18" charset="0"/>
                </a:rPr>
                <a:t> </a:t>
              </a:r>
            </a:p>
          </p:txBody>
        </p:sp>
        <p:cxnSp>
          <p:nvCxnSpPr>
            <p:cNvPr id="10" name="Straight Arrow Connector 9"/>
            <p:cNvCxnSpPr/>
            <p:nvPr/>
          </p:nvCxnSpPr>
          <p:spPr>
            <a:xfrm flipH="1">
              <a:off x="657225" y="571500"/>
              <a:ext cx="24003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057525" y="571500"/>
              <a:ext cx="21717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257425" y="571500"/>
              <a:ext cx="8001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057525" y="571500"/>
              <a:ext cx="6858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99777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4.2</a:t>
            </a:r>
            <a:r>
              <a:rPr lang="en-US" dirty="0" smtClean="0"/>
              <a:t>. Take </a:t>
            </a:r>
            <a:r>
              <a:rPr lang="en-US" dirty="0"/>
              <a:t>initiative in studying, promulgating and guiding the implementation of the OCOP Program Management Tool in line with local production </a:t>
            </a:r>
            <a:r>
              <a:rPr lang="en-US" dirty="0" smtClean="0"/>
              <a:t>practices</a:t>
            </a:r>
          </a:p>
          <a:p>
            <a:pPr>
              <a:buFont typeface="Wingdings" panose="05000000000000000000" pitchFamily="2" charset="2"/>
              <a:buChar char="Ø"/>
            </a:pPr>
            <a:r>
              <a:rPr lang="en-US" dirty="0"/>
              <a:t>Built the intellectual property trademark identification mark for OCOP Quang </a:t>
            </a:r>
            <a:r>
              <a:rPr lang="en-US" dirty="0" smtClean="0"/>
              <a:t>Ninh</a:t>
            </a:r>
          </a:p>
          <a:p>
            <a:pPr>
              <a:buFont typeface="Wingdings" panose="05000000000000000000" pitchFamily="2" charset="2"/>
              <a:buChar char="Ø"/>
            </a:pPr>
            <a:r>
              <a:rPr lang="en-US" dirty="0"/>
              <a:t>Issue the OCOP Annual OCOP Cycle and OCOP Implementation Guideline, in line with the proposed bottom-up </a:t>
            </a:r>
            <a:r>
              <a:rPr lang="en-US" dirty="0" smtClean="0"/>
              <a:t>approach</a:t>
            </a:r>
          </a:p>
          <a:p>
            <a:pPr>
              <a:buFont typeface="Wingdings" panose="05000000000000000000" pitchFamily="2" charset="2"/>
              <a:buChar char="Ø"/>
            </a:pPr>
            <a:r>
              <a:rPr lang="en-US" dirty="0"/>
              <a:t>Issue the evaluation and classification of OCOP products</a:t>
            </a:r>
          </a:p>
        </p:txBody>
      </p:sp>
    </p:spTree>
    <p:extLst>
      <p:ext uri="{BB962C8B-B14F-4D97-AF65-F5344CB8AC3E}">
        <p14:creationId xmlns:p14="http://schemas.microsoft.com/office/powerpoint/2010/main" val="7778143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212" y="718761"/>
            <a:ext cx="11912599" cy="5605839"/>
            <a:chOff x="0" y="0"/>
            <a:chExt cx="7736097" cy="4942792"/>
          </a:xfrm>
        </p:grpSpPr>
        <p:grpSp>
          <p:nvGrpSpPr>
            <p:cNvPr id="5" name="Group 4"/>
            <p:cNvGrpSpPr/>
            <p:nvPr/>
          </p:nvGrpSpPr>
          <p:grpSpPr>
            <a:xfrm>
              <a:off x="0" y="0"/>
              <a:ext cx="7736097" cy="2756877"/>
              <a:chOff x="0" y="0"/>
              <a:chExt cx="7736097" cy="2756877"/>
            </a:xfrm>
          </p:grpSpPr>
          <p:cxnSp>
            <p:nvCxnSpPr>
              <p:cNvPr id="27" name="Straight Arrow Connector 26"/>
              <p:cNvCxnSpPr/>
              <p:nvPr/>
            </p:nvCxnSpPr>
            <p:spPr>
              <a:xfrm>
                <a:off x="5339751" y="888520"/>
                <a:ext cx="0" cy="923925"/>
              </a:xfrm>
              <a:prstGeom prst="straightConnector1">
                <a:avLst/>
              </a:prstGeom>
              <a:noFill/>
              <a:ln w="6350" cap="flat" cmpd="sng" algn="ctr">
                <a:solidFill>
                  <a:srgbClr val="5B9BD5"/>
                </a:solidFill>
                <a:prstDash val="solid"/>
                <a:miter lim="800000"/>
                <a:tailEnd type="triangle"/>
              </a:ln>
              <a:effectLst/>
            </p:spPr>
          </p:cxnSp>
          <p:sp>
            <p:nvSpPr>
              <p:cNvPr id="28" name="Rounded Rectangle 27"/>
              <p:cNvSpPr/>
              <p:nvPr/>
            </p:nvSpPr>
            <p:spPr>
              <a:xfrm>
                <a:off x="0" y="1224951"/>
                <a:ext cx="895350" cy="1285875"/>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Publicity</a:t>
                </a:r>
              </a:p>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Guide</a:t>
                </a:r>
              </a:p>
            </p:txBody>
          </p:sp>
          <p:sp>
            <p:nvSpPr>
              <p:cNvPr id="29" name="Rounded Rectangle 28"/>
              <p:cNvSpPr/>
              <p:nvPr/>
            </p:nvSpPr>
            <p:spPr>
              <a:xfrm>
                <a:off x="6840747" y="1233577"/>
                <a:ext cx="895350" cy="1285875"/>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Promotion</a:t>
                </a:r>
              </a:p>
            </p:txBody>
          </p:sp>
          <p:sp>
            <p:nvSpPr>
              <p:cNvPr id="30" name="Rounded Rectangle 29"/>
              <p:cNvSpPr/>
              <p:nvPr/>
            </p:nvSpPr>
            <p:spPr>
              <a:xfrm>
                <a:off x="5469147" y="1233577"/>
                <a:ext cx="895350" cy="1285875"/>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Evaluate products at district/ provincial level</a:t>
                </a:r>
              </a:p>
            </p:txBody>
          </p:sp>
          <p:sp>
            <p:nvSpPr>
              <p:cNvPr id="31" name="Rounded Rectangle 30"/>
              <p:cNvSpPr/>
              <p:nvPr/>
            </p:nvSpPr>
            <p:spPr>
              <a:xfrm>
                <a:off x="4097547" y="1233577"/>
                <a:ext cx="895350" cy="1285875"/>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Implement business plan</a:t>
                </a:r>
              </a:p>
            </p:txBody>
          </p:sp>
          <p:sp>
            <p:nvSpPr>
              <p:cNvPr id="32" name="Rounded Rectangle 31"/>
              <p:cNvSpPr/>
              <p:nvPr/>
            </p:nvSpPr>
            <p:spPr>
              <a:xfrm>
                <a:off x="1354347" y="1233577"/>
                <a:ext cx="895350" cy="1285875"/>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Receive product ideas</a:t>
                </a:r>
              </a:p>
            </p:txBody>
          </p:sp>
          <p:sp>
            <p:nvSpPr>
              <p:cNvPr id="33" name="Rounded Rectangle 32"/>
              <p:cNvSpPr/>
              <p:nvPr/>
            </p:nvSpPr>
            <p:spPr>
              <a:xfrm>
                <a:off x="2725947" y="1224951"/>
                <a:ext cx="895350" cy="1285875"/>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Receive business plan</a:t>
                </a:r>
              </a:p>
            </p:txBody>
          </p:sp>
          <p:sp>
            <p:nvSpPr>
              <p:cNvPr id="34" name="Right Arrow 33"/>
              <p:cNvSpPr/>
              <p:nvPr/>
            </p:nvSpPr>
            <p:spPr>
              <a:xfrm>
                <a:off x="897147" y="1794294"/>
                <a:ext cx="457200" cy="114300"/>
              </a:xfrm>
              <a:prstGeom prst="right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a:p>
            </p:txBody>
          </p:sp>
          <p:sp>
            <p:nvSpPr>
              <p:cNvPr id="35" name="Right Arrow 34"/>
              <p:cNvSpPr/>
              <p:nvPr/>
            </p:nvSpPr>
            <p:spPr>
              <a:xfrm>
                <a:off x="6383547" y="1794294"/>
                <a:ext cx="457200" cy="114300"/>
              </a:xfrm>
              <a:prstGeom prst="right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a:p>
            </p:txBody>
          </p:sp>
          <p:sp>
            <p:nvSpPr>
              <p:cNvPr id="36" name="Right Arrow 35"/>
              <p:cNvSpPr/>
              <p:nvPr/>
            </p:nvSpPr>
            <p:spPr>
              <a:xfrm>
                <a:off x="5011947" y="1794294"/>
                <a:ext cx="457200" cy="114300"/>
              </a:xfrm>
              <a:prstGeom prst="right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a:p>
            </p:txBody>
          </p:sp>
          <p:sp>
            <p:nvSpPr>
              <p:cNvPr id="37" name="Rounded Rectangle 36"/>
              <p:cNvSpPr/>
              <p:nvPr/>
            </p:nvSpPr>
            <p:spPr>
              <a:xfrm>
                <a:off x="1923691" y="414068"/>
                <a:ext cx="800100" cy="457200"/>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Training 1</a:t>
                </a:r>
              </a:p>
            </p:txBody>
          </p:sp>
          <p:sp>
            <p:nvSpPr>
              <p:cNvPr id="38" name="Rounded Rectangle 37"/>
              <p:cNvSpPr/>
              <p:nvPr/>
            </p:nvSpPr>
            <p:spPr>
              <a:xfrm>
                <a:off x="3295291" y="414068"/>
                <a:ext cx="800100" cy="457200"/>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Training 2</a:t>
                </a:r>
              </a:p>
            </p:txBody>
          </p:sp>
          <p:cxnSp>
            <p:nvCxnSpPr>
              <p:cNvPr id="39" name="Straight Arrow Connector 38"/>
              <p:cNvCxnSpPr/>
              <p:nvPr/>
            </p:nvCxnSpPr>
            <p:spPr>
              <a:xfrm>
                <a:off x="2613804" y="871268"/>
                <a:ext cx="0" cy="923925"/>
              </a:xfrm>
              <a:prstGeom prst="straightConnector1">
                <a:avLst/>
              </a:prstGeom>
              <a:noFill/>
              <a:ln w="6350" cap="flat" cmpd="sng" algn="ctr">
                <a:solidFill>
                  <a:srgbClr val="5B9BD5"/>
                </a:solidFill>
                <a:prstDash val="solid"/>
                <a:miter lim="800000"/>
                <a:tailEnd type="triangle"/>
              </a:ln>
              <a:effectLst/>
            </p:spPr>
          </p:cxnSp>
          <p:sp>
            <p:nvSpPr>
              <p:cNvPr id="40" name="Rounded Rectangle 39"/>
              <p:cNvSpPr/>
              <p:nvPr/>
            </p:nvSpPr>
            <p:spPr>
              <a:xfrm>
                <a:off x="4554747" y="0"/>
                <a:ext cx="1009650" cy="885825"/>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Training, Consultation</a:t>
                </a:r>
              </a:p>
            </p:txBody>
          </p:sp>
          <p:cxnSp>
            <p:nvCxnSpPr>
              <p:cNvPr id="41" name="Straight Arrow Connector 40"/>
              <p:cNvCxnSpPr/>
              <p:nvPr/>
            </p:nvCxnSpPr>
            <p:spPr>
              <a:xfrm>
                <a:off x="3985404" y="879894"/>
                <a:ext cx="0" cy="923925"/>
              </a:xfrm>
              <a:prstGeom prst="straightConnector1">
                <a:avLst/>
              </a:prstGeom>
              <a:noFill/>
              <a:ln w="6350" cap="flat" cmpd="sng" algn="ctr">
                <a:solidFill>
                  <a:srgbClr val="5B9BD5"/>
                </a:solidFill>
                <a:prstDash val="solid"/>
                <a:miter lim="800000"/>
                <a:tailEnd type="triangle"/>
              </a:ln>
              <a:effectLst/>
            </p:spPr>
          </p:cxnSp>
          <p:sp>
            <p:nvSpPr>
              <p:cNvPr id="42" name="Right Arrow 41"/>
              <p:cNvSpPr/>
              <p:nvPr/>
            </p:nvSpPr>
            <p:spPr>
              <a:xfrm>
                <a:off x="3623095" y="1794294"/>
                <a:ext cx="457200" cy="114300"/>
              </a:xfrm>
              <a:prstGeom prst="right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a:p>
            </p:txBody>
          </p:sp>
          <p:sp>
            <p:nvSpPr>
              <p:cNvPr id="43" name="Right Arrow 42"/>
              <p:cNvSpPr/>
              <p:nvPr/>
            </p:nvSpPr>
            <p:spPr>
              <a:xfrm>
                <a:off x="2277374" y="1794294"/>
                <a:ext cx="457200" cy="114300"/>
              </a:xfrm>
              <a:prstGeom prst="right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a:p>
            </p:txBody>
          </p:sp>
          <p:cxnSp>
            <p:nvCxnSpPr>
              <p:cNvPr id="44" name="Straight Arrow Connector 43"/>
              <p:cNvCxnSpPr/>
              <p:nvPr/>
            </p:nvCxnSpPr>
            <p:spPr>
              <a:xfrm>
                <a:off x="3847381" y="1837426"/>
                <a:ext cx="0" cy="914400"/>
              </a:xfrm>
              <a:prstGeom prst="straightConnector1">
                <a:avLst/>
              </a:prstGeom>
              <a:noFill/>
              <a:ln w="6350" cap="flat" cmpd="sng" algn="ctr">
                <a:solidFill>
                  <a:srgbClr val="5B9BD5"/>
                </a:solidFill>
                <a:prstDash val="solid"/>
                <a:miter lim="800000"/>
                <a:tailEnd type="triangle"/>
              </a:ln>
              <a:effectLst/>
            </p:spPr>
          </p:cxnSp>
          <p:sp>
            <p:nvSpPr>
              <p:cNvPr id="45" name="Smiley Face 44"/>
              <p:cNvSpPr/>
              <p:nvPr/>
            </p:nvSpPr>
            <p:spPr>
              <a:xfrm>
                <a:off x="2380891" y="1276709"/>
                <a:ext cx="171450" cy="228600"/>
              </a:xfrm>
              <a:prstGeom prst="smileyFac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a:p>
            </p:txBody>
          </p:sp>
          <p:sp>
            <p:nvSpPr>
              <p:cNvPr id="46" name="Smiley Face 45"/>
              <p:cNvSpPr/>
              <p:nvPr/>
            </p:nvSpPr>
            <p:spPr>
              <a:xfrm>
                <a:off x="6547449" y="1276709"/>
                <a:ext cx="171450" cy="228600"/>
              </a:xfrm>
              <a:prstGeom prst="smileyFac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a:p>
            </p:txBody>
          </p:sp>
          <p:sp>
            <p:nvSpPr>
              <p:cNvPr id="47" name="Smiley Face 46"/>
              <p:cNvSpPr/>
              <p:nvPr/>
            </p:nvSpPr>
            <p:spPr>
              <a:xfrm>
                <a:off x="3752491" y="1276709"/>
                <a:ext cx="171450" cy="228600"/>
              </a:xfrm>
              <a:prstGeom prst="smileyFac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a:p>
            </p:txBody>
          </p:sp>
          <p:pic>
            <p:nvPicPr>
              <p:cNvPr id="48" name="Picture 47" descr="C:\Users\Ga\Desktop\image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0196" y="2286000"/>
                <a:ext cx="172720" cy="231140"/>
              </a:xfrm>
              <a:prstGeom prst="rect">
                <a:avLst/>
              </a:prstGeom>
              <a:noFill/>
              <a:ln>
                <a:noFill/>
              </a:ln>
            </p:spPr>
          </p:pic>
          <p:pic>
            <p:nvPicPr>
              <p:cNvPr id="49" name="Picture 48" descr="C:\Users\Ga\Desktop\image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9453" y="2182483"/>
                <a:ext cx="172720" cy="231140"/>
              </a:xfrm>
              <a:prstGeom prst="rect">
                <a:avLst/>
              </a:prstGeom>
              <a:noFill/>
              <a:ln>
                <a:noFill/>
              </a:ln>
            </p:spPr>
          </p:pic>
          <p:pic>
            <p:nvPicPr>
              <p:cNvPr id="50" name="Picture 49" descr="C:\Users\Ga\Desktop\image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8974" y="2294626"/>
                <a:ext cx="172720" cy="231140"/>
              </a:xfrm>
              <a:prstGeom prst="rect">
                <a:avLst/>
              </a:prstGeom>
              <a:noFill/>
              <a:ln>
                <a:noFill/>
              </a:ln>
            </p:spPr>
          </p:pic>
          <p:cxnSp>
            <p:nvCxnSpPr>
              <p:cNvPr id="51" name="Straight Arrow Connector 50"/>
              <p:cNvCxnSpPr/>
              <p:nvPr/>
            </p:nvCxnSpPr>
            <p:spPr>
              <a:xfrm flipV="1">
                <a:off x="2562046" y="1837426"/>
                <a:ext cx="0" cy="907084"/>
              </a:xfrm>
              <a:prstGeom prst="straightConnector1">
                <a:avLst/>
              </a:prstGeom>
              <a:noFill/>
              <a:ln w="6350" cap="flat" cmpd="sng" algn="ctr">
                <a:solidFill>
                  <a:srgbClr val="5B9BD5"/>
                </a:solidFill>
                <a:prstDash val="solid"/>
                <a:miter lim="800000"/>
                <a:tailEnd type="triangle"/>
              </a:ln>
              <a:effectLst/>
            </p:spPr>
          </p:cxnSp>
          <p:cxnSp>
            <p:nvCxnSpPr>
              <p:cNvPr id="52" name="Straight Arrow Connector 51"/>
              <p:cNvCxnSpPr/>
              <p:nvPr/>
            </p:nvCxnSpPr>
            <p:spPr>
              <a:xfrm>
                <a:off x="2475781" y="1906437"/>
                <a:ext cx="0" cy="843354"/>
              </a:xfrm>
              <a:prstGeom prst="straightConnector1">
                <a:avLst/>
              </a:prstGeom>
              <a:noFill/>
              <a:ln w="6350" cap="flat" cmpd="sng" algn="ctr">
                <a:solidFill>
                  <a:srgbClr val="5B9BD5"/>
                </a:solidFill>
                <a:prstDash val="solid"/>
                <a:miter lim="800000"/>
                <a:tailEnd type="triangle"/>
              </a:ln>
              <a:effectLst/>
            </p:spPr>
          </p:cxnSp>
          <p:cxnSp>
            <p:nvCxnSpPr>
              <p:cNvPr id="53" name="Straight Arrow Connector 52"/>
              <p:cNvCxnSpPr/>
              <p:nvPr/>
            </p:nvCxnSpPr>
            <p:spPr>
              <a:xfrm flipH="1">
                <a:off x="1104181" y="2751826"/>
                <a:ext cx="1368297" cy="5051"/>
              </a:xfrm>
              <a:prstGeom prst="straightConnector1">
                <a:avLst/>
              </a:prstGeom>
              <a:noFill/>
              <a:ln w="6350" cap="flat" cmpd="sng" algn="ctr">
                <a:solidFill>
                  <a:srgbClr val="5B9BD5"/>
                </a:solidFill>
                <a:prstDash val="solid"/>
                <a:miter lim="800000"/>
                <a:tailEnd type="triangle"/>
              </a:ln>
              <a:effectLst/>
            </p:spPr>
          </p:cxnSp>
          <p:cxnSp>
            <p:nvCxnSpPr>
              <p:cNvPr id="54" name="Straight Arrow Connector 53"/>
              <p:cNvCxnSpPr/>
              <p:nvPr/>
            </p:nvCxnSpPr>
            <p:spPr>
              <a:xfrm flipV="1">
                <a:off x="1112808" y="1897811"/>
                <a:ext cx="0" cy="843280"/>
              </a:xfrm>
              <a:prstGeom prst="straightConnector1">
                <a:avLst/>
              </a:prstGeom>
              <a:noFill/>
              <a:ln w="6350" cap="flat" cmpd="sng" algn="ctr">
                <a:solidFill>
                  <a:srgbClr val="5B9BD5"/>
                </a:solidFill>
                <a:prstDash val="solid"/>
                <a:miter lim="800000"/>
                <a:tailEnd type="triangle"/>
              </a:ln>
              <a:effectLst/>
            </p:spPr>
          </p:cxnSp>
          <p:cxnSp>
            <p:nvCxnSpPr>
              <p:cNvPr id="55" name="Straight Arrow Connector 54"/>
              <p:cNvCxnSpPr/>
              <p:nvPr/>
            </p:nvCxnSpPr>
            <p:spPr>
              <a:xfrm>
                <a:off x="6719978" y="1897811"/>
                <a:ext cx="0" cy="854201"/>
              </a:xfrm>
              <a:prstGeom prst="straightConnector1">
                <a:avLst/>
              </a:prstGeom>
              <a:noFill/>
              <a:ln w="6350" cap="flat" cmpd="sng" algn="ctr">
                <a:solidFill>
                  <a:srgbClr val="5B9BD5"/>
                </a:solidFill>
                <a:prstDash val="solid"/>
                <a:miter lim="800000"/>
                <a:tailEnd type="triangle"/>
              </a:ln>
              <a:effectLst/>
            </p:spPr>
          </p:cxnSp>
          <p:cxnSp>
            <p:nvCxnSpPr>
              <p:cNvPr id="56" name="Straight Arrow Connector 55"/>
              <p:cNvCxnSpPr/>
              <p:nvPr/>
            </p:nvCxnSpPr>
            <p:spPr>
              <a:xfrm flipH="1" flipV="1">
                <a:off x="3959525" y="2751826"/>
                <a:ext cx="2753951" cy="4527"/>
              </a:xfrm>
              <a:prstGeom prst="straightConnector1">
                <a:avLst/>
              </a:prstGeom>
              <a:noFill/>
              <a:ln w="6350" cap="flat" cmpd="sng" algn="ctr">
                <a:solidFill>
                  <a:srgbClr val="5B9BD5"/>
                </a:solidFill>
                <a:prstDash val="solid"/>
                <a:miter lim="800000"/>
                <a:tailEnd type="triangle"/>
              </a:ln>
              <a:effectLst/>
            </p:spPr>
          </p:cxnSp>
          <p:cxnSp>
            <p:nvCxnSpPr>
              <p:cNvPr id="57" name="Straight Arrow Connector 56"/>
              <p:cNvCxnSpPr/>
              <p:nvPr/>
            </p:nvCxnSpPr>
            <p:spPr>
              <a:xfrm flipV="1">
                <a:off x="3959525" y="1897811"/>
                <a:ext cx="0" cy="854201"/>
              </a:xfrm>
              <a:prstGeom prst="straightConnector1">
                <a:avLst/>
              </a:prstGeom>
              <a:noFill/>
              <a:ln w="6350" cap="flat" cmpd="sng" algn="ctr">
                <a:solidFill>
                  <a:srgbClr val="5B9BD5"/>
                </a:solidFill>
                <a:prstDash val="solid"/>
                <a:miter lim="800000"/>
                <a:tailEnd type="triangle"/>
              </a:ln>
              <a:effectLst/>
            </p:spPr>
          </p:cxnSp>
          <p:cxnSp>
            <p:nvCxnSpPr>
              <p:cNvPr id="58" name="Straight Arrow Connector 57"/>
              <p:cNvCxnSpPr/>
              <p:nvPr/>
            </p:nvCxnSpPr>
            <p:spPr>
              <a:xfrm flipH="1">
                <a:off x="2553419" y="2751826"/>
                <a:ext cx="1294645" cy="0"/>
              </a:xfrm>
              <a:prstGeom prst="straightConnector1">
                <a:avLst/>
              </a:prstGeom>
              <a:noFill/>
              <a:ln w="6350" cap="flat" cmpd="sng" algn="ctr">
                <a:solidFill>
                  <a:srgbClr val="5B9BD5"/>
                </a:solidFill>
                <a:prstDash val="solid"/>
                <a:miter lim="800000"/>
                <a:tailEnd type="triangle"/>
              </a:ln>
              <a:effectLst/>
            </p:spPr>
          </p:cxnSp>
        </p:grpSp>
        <p:sp>
          <p:nvSpPr>
            <p:cNvPr id="6" name="Rounded Rectangle 5"/>
            <p:cNvSpPr/>
            <p:nvPr/>
          </p:nvSpPr>
          <p:spPr>
            <a:xfrm>
              <a:off x="1207699" y="2898475"/>
              <a:ext cx="1071677" cy="342900"/>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Fail 1 time</a:t>
              </a:r>
            </a:p>
          </p:txBody>
        </p:sp>
        <p:sp>
          <p:nvSpPr>
            <p:cNvPr id="7" name="Rounded Rectangle 6"/>
            <p:cNvSpPr/>
            <p:nvPr/>
          </p:nvSpPr>
          <p:spPr>
            <a:xfrm>
              <a:off x="5607170" y="2898475"/>
              <a:ext cx="1071677" cy="342900"/>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Fail 3 time</a:t>
              </a:r>
            </a:p>
          </p:txBody>
        </p:sp>
        <p:sp>
          <p:nvSpPr>
            <p:cNvPr id="8" name="Rounded Rectangle 7"/>
            <p:cNvSpPr/>
            <p:nvPr/>
          </p:nvSpPr>
          <p:spPr>
            <a:xfrm>
              <a:off x="2708695" y="2898475"/>
              <a:ext cx="1071677" cy="342900"/>
            </a:xfrm>
            <a:prstGeom prst="round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Fail 2 time</a:t>
              </a:r>
            </a:p>
          </p:txBody>
        </p:sp>
        <p:grpSp>
          <p:nvGrpSpPr>
            <p:cNvPr id="9" name="Group 8"/>
            <p:cNvGrpSpPr/>
            <p:nvPr/>
          </p:nvGrpSpPr>
          <p:grpSpPr>
            <a:xfrm>
              <a:off x="595223" y="3467818"/>
              <a:ext cx="6805930" cy="1474974"/>
              <a:chOff x="0" y="0"/>
              <a:chExt cx="6805930" cy="1474974"/>
            </a:xfrm>
          </p:grpSpPr>
          <p:sp>
            <p:nvSpPr>
              <p:cNvPr id="10" name="Text Box 2"/>
              <p:cNvSpPr txBox="1">
                <a:spLocks noChangeArrowheads="1"/>
              </p:cNvSpPr>
              <p:nvPr/>
            </p:nvSpPr>
            <p:spPr bwMode="auto">
              <a:xfrm>
                <a:off x="5865962" y="1147314"/>
                <a:ext cx="629285" cy="32766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Month</a:t>
                </a:r>
              </a:p>
            </p:txBody>
          </p:sp>
          <p:grpSp>
            <p:nvGrpSpPr>
              <p:cNvPr id="11" name="Group 10"/>
              <p:cNvGrpSpPr/>
              <p:nvPr/>
            </p:nvGrpSpPr>
            <p:grpSpPr>
              <a:xfrm>
                <a:off x="0" y="0"/>
                <a:ext cx="6805930" cy="1060822"/>
                <a:chOff x="0" y="0"/>
                <a:chExt cx="6805930" cy="1060822"/>
              </a:xfrm>
            </p:grpSpPr>
            <p:grpSp>
              <p:nvGrpSpPr>
                <p:cNvPr id="12" name="Group 11"/>
                <p:cNvGrpSpPr/>
                <p:nvPr/>
              </p:nvGrpSpPr>
              <p:grpSpPr>
                <a:xfrm>
                  <a:off x="0" y="465827"/>
                  <a:ext cx="6805930" cy="594995"/>
                  <a:chOff x="0" y="0"/>
                  <a:chExt cx="6806242" cy="595012"/>
                </a:xfrm>
              </p:grpSpPr>
              <p:sp>
                <p:nvSpPr>
                  <p:cNvPr id="14" name="Text Box 2"/>
                  <p:cNvSpPr txBox="1">
                    <a:spLocks noChangeArrowheads="1"/>
                  </p:cNvSpPr>
                  <p:nvPr/>
                </p:nvSpPr>
                <p:spPr bwMode="auto">
                  <a:xfrm>
                    <a:off x="0" y="310532"/>
                    <a:ext cx="6806242" cy="28448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3             4	           5	              6                7                8                                              12 		3	5	6</a:t>
                    </a:r>
                  </a:p>
                </p:txBody>
              </p:sp>
              <p:grpSp>
                <p:nvGrpSpPr>
                  <p:cNvPr id="15" name="Group 14"/>
                  <p:cNvGrpSpPr/>
                  <p:nvPr/>
                </p:nvGrpSpPr>
                <p:grpSpPr>
                  <a:xfrm>
                    <a:off x="103517" y="0"/>
                    <a:ext cx="6633210" cy="245852"/>
                    <a:chOff x="0" y="0"/>
                    <a:chExt cx="6633210" cy="245852"/>
                  </a:xfrm>
                </p:grpSpPr>
                <p:cxnSp>
                  <p:nvCxnSpPr>
                    <p:cNvPr id="16" name="Straight Arrow Connector 15"/>
                    <p:cNvCxnSpPr/>
                    <p:nvPr/>
                  </p:nvCxnSpPr>
                  <p:spPr>
                    <a:xfrm>
                      <a:off x="0" y="112143"/>
                      <a:ext cx="6633210" cy="0"/>
                    </a:xfrm>
                    <a:prstGeom prst="straightConnector1">
                      <a:avLst/>
                    </a:prstGeom>
                    <a:noFill/>
                    <a:ln w="6350" cap="flat" cmpd="sng" algn="ctr">
                      <a:solidFill>
                        <a:srgbClr val="5B9BD5"/>
                      </a:solidFill>
                      <a:prstDash val="solid"/>
                      <a:miter lim="800000"/>
                      <a:tailEnd type="triangle"/>
                    </a:ln>
                    <a:effectLst/>
                  </p:spPr>
                </p:cxnSp>
                <p:cxnSp>
                  <p:nvCxnSpPr>
                    <p:cNvPr id="17" name="Straight Connector 16"/>
                    <p:cNvCxnSpPr/>
                    <p:nvPr/>
                  </p:nvCxnSpPr>
                  <p:spPr>
                    <a:xfrm>
                      <a:off x="224286" y="0"/>
                      <a:ext cx="0" cy="227965"/>
                    </a:xfrm>
                    <a:prstGeom prst="line">
                      <a:avLst/>
                    </a:prstGeom>
                    <a:noFill/>
                    <a:ln w="6350" cap="flat" cmpd="sng" algn="ctr">
                      <a:solidFill>
                        <a:srgbClr val="5B9BD5"/>
                      </a:solidFill>
                      <a:prstDash val="solid"/>
                      <a:miter lim="800000"/>
                    </a:ln>
                    <a:effectLst/>
                  </p:spPr>
                </p:cxnSp>
                <p:cxnSp>
                  <p:nvCxnSpPr>
                    <p:cNvPr id="18" name="Straight Connector 17"/>
                    <p:cNvCxnSpPr/>
                    <p:nvPr/>
                  </p:nvCxnSpPr>
                  <p:spPr>
                    <a:xfrm>
                      <a:off x="681486" y="0"/>
                      <a:ext cx="0" cy="227965"/>
                    </a:xfrm>
                    <a:prstGeom prst="line">
                      <a:avLst/>
                    </a:prstGeom>
                    <a:noFill/>
                    <a:ln w="6350" cap="flat" cmpd="sng" algn="ctr">
                      <a:solidFill>
                        <a:srgbClr val="5B9BD5"/>
                      </a:solidFill>
                      <a:prstDash val="solid"/>
                      <a:miter lim="800000"/>
                    </a:ln>
                    <a:effectLst/>
                  </p:spPr>
                </p:cxnSp>
                <p:cxnSp>
                  <p:nvCxnSpPr>
                    <p:cNvPr id="19" name="Straight Connector 18"/>
                    <p:cNvCxnSpPr/>
                    <p:nvPr/>
                  </p:nvCxnSpPr>
                  <p:spPr>
                    <a:xfrm>
                      <a:off x="1820173" y="0"/>
                      <a:ext cx="0" cy="227965"/>
                    </a:xfrm>
                    <a:prstGeom prst="line">
                      <a:avLst/>
                    </a:prstGeom>
                    <a:noFill/>
                    <a:ln w="6350" cap="flat" cmpd="sng" algn="ctr">
                      <a:solidFill>
                        <a:srgbClr val="5B9BD5"/>
                      </a:solidFill>
                      <a:prstDash val="solid"/>
                      <a:miter lim="800000"/>
                    </a:ln>
                    <a:effectLst/>
                  </p:spPr>
                </p:cxnSp>
                <p:cxnSp>
                  <p:nvCxnSpPr>
                    <p:cNvPr id="20" name="Straight Connector 19"/>
                    <p:cNvCxnSpPr/>
                    <p:nvPr/>
                  </p:nvCxnSpPr>
                  <p:spPr>
                    <a:xfrm>
                      <a:off x="1250830" y="0"/>
                      <a:ext cx="0" cy="227965"/>
                    </a:xfrm>
                    <a:prstGeom prst="line">
                      <a:avLst/>
                    </a:prstGeom>
                    <a:noFill/>
                    <a:ln w="6350" cap="flat" cmpd="sng" algn="ctr">
                      <a:solidFill>
                        <a:srgbClr val="5B9BD5"/>
                      </a:solidFill>
                      <a:prstDash val="solid"/>
                      <a:miter lim="800000"/>
                    </a:ln>
                    <a:effectLst/>
                  </p:spPr>
                </p:cxnSp>
                <p:cxnSp>
                  <p:nvCxnSpPr>
                    <p:cNvPr id="21" name="Straight Connector 20"/>
                    <p:cNvCxnSpPr/>
                    <p:nvPr/>
                  </p:nvCxnSpPr>
                  <p:spPr>
                    <a:xfrm>
                      <a:off x="2950234" y="17252"/>
                      <a:ext cx="0" cy="227965"/>
                    </a:xfrm>
                    <a:prstGeom prst="line">
                      <a:avLst/>
                    </a:prstGeom>
                    <a:noFill/>
                    <a:ln w="6350" cap="flat" cmpd="sng" algn="ctr">
                      <a:solidFill>
                        <a:srgbClr val="5B9BD5"/>
                      </a:solidFill>
                      <a:prstDash val="solid"/>
                      <a:miter lim="800000"/>
                    </a:ln>
                    <a:effectLst/>
                  </p:spPr>
                </p:cxnSp>
                <p:cxnSp>
                  <p:nvCxnSpPr>
                    <p:cNvPr id="22" name="Straight Connector 21"/>
                    <p:cNvCxnSpPr/>
                    <p:nvPr/>
                  </p:nvCxnSpPr>
                  <p:spPr>
                    <a:xfrm>
                      <a:off x="2389517" y="8626"/>
                      <a:ext cx="0" cy="227965"/>
                    </a:xfrm>
                    <a:prstGeom prst="line">
                      <a:avLst/>
                    </a:prstGeom>
                    <a:noFill/>
                    <a:ln w="6350" cap="flat" cmpd="sng" algn="ctr">
                      <a:solidFill>
                        <a:srgbClr val="5B9BD5"/>
                      </a:solidFill>
                      <a:prstDash val="solid"/>
                      <a:miter lim="800000"/>
                    </a:ln>
                    <a:effectLst/>
                  </p:spPr>
                </p:cxnSp>
                <p:cxnSp>
                  <p:nvCxnSpPr>
                    <p:cNvPr id="23" name="Straight Connector 22"/>
                    <p:cNvCxnSpPr/>
                    <p:nvPr/>
                  </p:nvCxnSpPr>
                  <p:spPr>
                    <a:xfrm>
                      <a:off x="4563373" y="17252"/>
                      <a:ext cx="0" cy="227965"/>
                    </a:xfrm>
                    <a:prstGeom prst="line">
                      <a:avLst/>
                    </a:prstGeom>
                    <a:noFill/>
                    <a:ln w="6350" cap="flat" cmpd="sng" algn="ctr">
                      <a:solidFill>
                        <a:srgbClr val="5B9BD5"/>
                      </a:solidFill>
                      <a:prstDash val="solid"/>
                      <a:miter lim="800000"/>
                    </a:ln>
                    <a:effectLst/>
                  </p:spPr>
                </p:cxnSp>
                <p:cxnSp>
                  <p:nvCxnSpPr>
                    <p:cNvPr id="24" name="Straight Connector 23"/>
                    <p:cNvCxnSpPr/>
                    <p:nvPr/>
                  </p:nvCxnSpPr>
                  <p:spPr>
                    <a:xfrm>
                      <a:off x="5477773" y="17252"/>
                      <a:ext cx="0" cy="228600"/>
                    </a:xfrm>
                    <a:prstGeom prst="line">
                      <a:avLst/>
                    </a:prstGeom>
                    <a:noFill/>
                    <a:ln w="6350" cap="flat" cmpd="sng" algn="ctr">
                      <a:solidFill>
                        <a:srgbClr val="5B9BD5"/>
                      </a:solidFill>
                      <a:prstDash val="solid"/>
                      <a:miter lim="800000"/>
                    </a:ln>
                    <a:effectLst/>
                  </p:spPr>
                </p:cxnSp>
                <p:cxnSp>
                  <p:nvCxnSpPr>
                    <p:cNvPr id="25" name="Straight Connector 24"/>
                    <p:cNvCxnSpPr/>
                    <p:nvPr/>
                  </p:nvCxnSpPr>
                  <p:spPr>
                    <a:xfrm>
                      <a:off x="6392173" y="8626"/>
                      <a:ext cx="0" cy="228600"/>
                    </a:xfrm>
                    <a:prstGeom prst="line">
                      <a:avLst/>
                    </a:prstGeom>
                    <a:noFill/>
                    <a:ln w="6350" cap="flat" cmpd="sng" algn="ctr">
                      <a:solidFill>
                        <a:srgbClr val="5B9BD5"/>
                      </a:solidFill>
                      <a:prstDash val="solid"/>
                      <a:miter lim="800000"/>
                    </a:ln>
                    <a:effectLst/>
                  </p:spPr>
                </p:cxnSp>
                <p:cxnSp>
                  <p:nvCxnSpPr>
                    <p:cNvPr id="26" name="Straight Connector 25"/>
                    <p:cNvCxnSpPr/>
                    <p:nvPr/>
                  </p:nvCxnSpPr>
                  <p:spPr>
                    <a:xfrm>
                      <a:off x="5926347" y="0"/>
                      <a:ext cx="0" cy="228600"/>
                    </a:xfrm>
                    <a:prstGeom prst="line">
                      <a:avLst/>
                    </a:prstGeom>
                    <a:noFill/>
                    <a:ln w="6350" cap="flat" cmpd="sng" algn="ctr">
                      <a:solidFill>
                        <a:srgbClr val="5B9BD5"/>
                      </a:solidFill>
                      <a:prstDash val="solid"/>
                      <a:miter lim="800000"/>
                    </a:ln>
                    <a:effectLst/>
                  </p:spPr>
                </p:cxnSp>
              </p:grpSp>
            </p:grpSp>
            <p:sp>
              <p:nvSpPr>
                <p:cNvPr id="13" name="Text Box 2"/>
                <p:cNvSpPr txBox="1">
                  <a:spLocks noChangeArrowheads="1"/>
                </p:cNvSpPr>
                <p:nvPr/>
              </p:nvSpPr>
              <p:spPr bwMode="auto">
                <a:xfrm>
                  <a:off x="2070340" y="0"/>
                  <a:ext cx="982980" cy="32766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a:effectLst/>
                      <a:latin typeface="Calibri" panose="020F0502020204030204" pitchFamily="34" charset="0"/>
                      <a:ea typeface="Calibri" panose="020F0502020204030204" pitchFamily="34" charset="0"/>
                      <a:cs typeface="Times New Roman" panose="02020603050405020304" pitchFamily="18" charset="0"/>
                    </a:rPr>
                    <a:t>Join next year</a:t>
                  </a:r>
                </a:p>
              </p:txBody>
            </p:sp>
          </p:grpSp>
        </p:grpSp>
      </p:grpSp>
      <p:sp>
        <p:nvSpPr>
          <p:cNvPr id="60" name="Text Box 239"/>
          <p:cNvSpPr txBox="1"/>
          <p:nvPr/>
        </p:nvSpPr>
        <p:spPr>
          <a:xfrm>
            <a:off x="1132467" y="6373052"/>
            <a:ext cx="4572635" cy="215444"/>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spAutoFit/>
          </a:bodyPr>
          <a:lstStyle/>
          <a:p>
            <a:pPr marL="0" marR="0">
              <a:spcBef>
                <a:spcPts val="0"/>
              </a:spcBef>
              <a:spcAft>
                <a:spcPts val="1000"/>
              </a:spcAft>
            </a:pPr>
            <a:r>
              <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Figure 4. The annual OCOP implementation in Quang Ninh </a:t>
            </a:r>
          </a:p>
        </p:txBody>
      </p:sp>
    </p:spTree>
    <p:extLst>
      <p:ext uri="{BB962C8B-B14F-4D97-AF65-F5344CB8AC3E}">
        <p14:creationId xmlns:p14="http://schemas.microsoft.com/office/powerpoint/2010/main" val="124533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6864" y="914401"/>
            <a:ext cx="8457138" cy="5126962"/>
          </a:xfrm>
        </p:spPr>
        <p:txBody>
          <a:bodyPr>
            <a:normAutofit/>
          </a:bodyPr>
          <a:lstStyle/>
          <a:p>
            <a:pPr marL="0" indent="0">
              <a:buNone/>
            </a:pPr>
            <a:r>
              <a:rPr lang="en-US" dirty="0" smtClean="0"/>
              <a:t>4.3</a:t>
            </a:r>
            <a:r>
              <a:rPr lang="en-US" dirty="0" smtClean="0"/>
              <a:t>. Economic organizations</a:t>
            </a:r>
          </a:p>
          <a:p>
            <a:pPr>
              <a:buFont typeface="Arial" panose="020B0604020202020204" pitchFamily="34" charset="0"/>
              <a:buChar char="•"/>
            </a:pPr>
            <a:r>
              <a:rPr lang="en-US" dirty="0" smtClean="0"/>
              <a:t>(</a:t>
            </a:r>
            <a:r>
              <a:rPr lang="en-US" dirty="0"/>
              <a:t>small and medium enterprises, cooperatives, cooperative groups, groups of production households) have rapidly developed in size and quantity in the direction of raising the value of their products and developing production according to the </a:t>
            </a:r>
            <a:r>
              <a:rPr lang="en-US" dirty="0" smtClean="0"/>
              <a:t>value </a:t>
            </a:r>
            <a:r>
              <a:rPr lang="en-US" dirty="0"/>
              <a:t>chain. </a:t>
            </a:r>
            <a:endParaRPr lang="en-US" dirty="0" smtClean="0"/>
          </a:p>
          <a:p>
            <a:pPr>
              <a:buFont typeface="Arial" panose="020B0604020202020204" pitchFamily="34" charset="0"/>
              <a:buChar char="•"/>
            </a:pPr>
            <a:r>
              <a:rPr lang="en-US" dirty="0" smtClean="0"/>
              <a:t>The </a:t>
            </a:r>
            <a:r>
              <a:rPr lang="en-US" dirty="0"/>
              <a:t>OCOP sales reached over 672 billion VND</a:t>
            </a:r>
            <a:r>
              <a:rPr lang="en-US" dirty="0" smtClean="0"/>
              <a:t>.</a:t>
            </a:r>
          </a:p>
          <a:p>
            <a:pPr>
              <a:buFont typeface="Arial" panose="020B0604020202020204" pitchFamily="34" charset="0"/>
              <a:buChar char="•"/>
            </a:pPr>
            <a:r>
              <a:rPr lang="en-US" dirty="0" smtClean="0"/>
              <a:t>Job </a:t>
            </a:r>
            <a:r>
              <a:rPr lang="en-US" dirty="0"/>
              <a:t>creation increased by over 2,000 workers</a:t>
            </a:r>
            <a:r>
              <a:rPr lang="en-US" dirty="0" smtClean="0"/>
              <a:t>.</a:t>
            </a:r>
          </a:p>
          <a:p>
            <a:pPr>
              <a:buFont typeface="Arial" panose="020B0604020202020204" pitchFamily="34" charset="0"/>
              <a:buChar char="•"/>
            </a:pPr>
            <a:r>
              <a:rPr lang="en-US" dirty="0" smtClean="0"/>
              <a:t>Additionally</a:t>
            </a:r>
            <a:r>
              <a:rPr lang="en-US" dirty="0"/>
              <a:t>, the OCOP program has introduced 180 new economic organizations (94 households, 36 cooperatives, 32 enterprises, 11 group production, and 7 associate production</a:t>
            </a:r>
            <a:r>
              <a:rPr lang="en-US" dirty="0" smtClean="0"/>
              <a:t>).</a:t>
            </a:r>
          </a:p>
          <a:p>
            <a:pPr>
              <a:buFont typeface="Arial" panose="020B0604020202020204" pitchFamily="34" charset="0"/>
              <a:buChar char="•"/>
            </a:pPr>
            <a:r>
              <a:rPr lang="en-US" dirty="0" smtClean="0"/>
              <a:t>More </a:t>
            </a:r>
            <a:r>
              <a:rPr lang="en-US" dirty="0"/>
              <a:t>than 210 products were registered to participate in the OCOP program. These products were granted with the OCOP brands, of which 99 products met standards from 3 to 5 stars.</a:t>
            </a:r>
          </a:p>
          <a:p>
            <a:pPr marL="0" indent="0">
              <a:buNone/>
            </a:pPr>
            <a:endParaRPr lang="en-US" dirty="0"/>
          </a:p>
        </p:txBody>
      </p:sp>
    </p:spTree>
    <p:extLst>
      <p:ext uri="{BB962C8B-B14F-4D97-AF65-F5344CB8AC3E}">
        <p14:creationId xmlns:p14="http://schemas.microsoft.com/office/powerpoint/2010/main" val="920060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453"/>
            <a:ext cx="9621012" cy="805307"/>
          </a:xfrm>
        </p:spPr>
        <p:txBody>
          <a:bodyPr>
            <a:normAutofit/>
          </a:bodyPr>
          <a:lstStyle/>
          <a:p>
            <a:r>
              <a:rPr lang="en-US" sz="2000" dirty="0" smtClean="0"/>
              <a:t>Figure 3. Type </a:t>
            </a:r>
            <a:r>
              <a:rPr lang="en-US" sz="2000" dirty="0"/>
              <a:t>of producers under OCOP program in Quang Ninh (2013-2016)</a:t>
            </a:r>
          </a:p>
        </p:txBody>
      </p:sp>
      <p:graphicFrame>
        <p:nvGraphicFramePr>
          <p:cNvPr id="6" name="Chart 5"/>
          <p:cNvGraphicFramePr/>
          <p:nvPr>
            <p:extLst>
              <p:ext uri="{D42A27DB-BD31-4B8C-83A1-F6EECF244321}">
                <p14:modId xmlns:p14="http://schemas.microsoft.com/office/powerpoint/2010/main" val="3899035547"/>
              </p:ext>
            </p:extLst>
          </p:nvPr>
        </p:nvGraphicFramePr>
        <p:xfrm>
          <a:off x="867156" y="959168"/>
          <a:ext cx="10107168" cy="4490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702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74673476"/>
              </p:ext>
            </p:extLst>
          </p:nvPr>
        </p:nvGraphicFramePr>
        <p:xfrm>
          <a:off x="694943" y="1146048"/>
          <a:ext cx="8579231" cy="48959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7965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Introduction</a:t>
            </a:r>
          </a:p>
          <a:p>
            <a:pPr marL="514350" indent="-514350">
              <a:buFont typeface="+mj-lt"/>
              <a:buAutoNum type="arabicPeriod"/>
            </a:pPr>
            <a:r>
              <a:rPr lang="en-US" dirty="0" smtClean="0"/>
              <a:t>Literature review</a:t>
            </a:r>
          </a:p>
          <a:p>
            <a:pPr marL="514350" indent="-514350">
              <a:buFont typeface="+mj-lt"/>
              <a:buAutoNum type="arabicPeriod"/>
            </a:pPr>
            <a:r>
              <a:rPr lang="en-US" dirty="0" smtClean="0"/>
              <a:t>The early adaption of OVOP in Vietnam, the case of Quang Ninh province</a:t>
            </a:r>
          </a:p>
          <a:p>
            <a:pPr marL="514350" indent="-514350">
              <a:buFont typeface="+mj-lt"/>
              <a:buAutoNum type="arabicPeriod"/>
            </a:pPr>
            <a:r>
              <a:rPr lang="en-US" dirty="0" smtClean="0"/>
              <a:t>Results and discussion</a:t>
            </a:r>
            <a:endParaRPr lang="en-US" dirty="0"/>
          </a:p>
        </p:txBody>
      </p:sp>
    </p:spTree>
    <p:extLst>
      <p:ext uri="{BB962C8B-B14F-4D97-AF65-F5344CB8AC3E}">
        <p14:creationId xmlns:p14="http://schemas.microsoft.com/office/powerpoint/2010/main" val="1014822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Introduction </a:t>
            </a:r>
            <a:endParaRPr lang="en-US" dirty="0"/>
          </a:p>
        </p:txBody>
      </p:sp>
      <p:sp>
        <p:nvSpPr>
          <p:cNvPr id="3" name="Content Placeholder 2"/>
          <p:cNvSpPr>
            <a:spLocks noGrp="1"/>
          </p:cNvSpPr>
          <p:nvPr>
            <p:ph idx="1"/>
          </p:nvPr>
        </p:nvSpPr>
        <p:spPr>
          <a:xfrm>
            <a:off x="677334" y="1840993"/>
            <a:ext cx="8596668" cy="4200370"/>
          </a:xfrm>
        </p:spPr>
        <p:txBody>
          <a:bodyPr>
            <a:normAutofit/>
          </a:bodyPr>
          <a:lstStyle/>
          <a:p>
            <a:r>
              <a:rPr lang="en-US" dirty="0" smtClean="0"/>
              <a:t>Challenges for rural development: labor immigration, access to credit, market, social inequality</a:t>
            </a:r>
          </a:p>
          <a:p>
            <a:r>
              <a:rPr lang="en-US" dirty="0" smtClean="0"/>
              <a:t>many rural development policies have been issued by the Vietnamese Government, due to </a:t>
            </a:r>
            <a:r>
              <a:rPr lang="en-US" dirty="0"/>
              <a:t>"exogenous" projects namely new varieties, new techniques, and new loans to produce</a:t>
            </a:r>
            <a:endParaRPr lang="en-US" dirty="0" smtClean="0"/>
          </a:p>
          <a:p>
            <a:r>
              <a:rPr lang="en-US" dirty="0"/>
              <a:t>chorus "high yield, low price – high price, low </a:t>
            </a:r>
            <a:r>
              <a:rPr lang="en-US" dirty="0" smtClean="0"/>
              <a:t>yield“</a:t>
            </a:r>
          </a:p>
          <a:p>
            <a:r>
              <a:rPr lang="en-US" dirty="0"/>
              <a:t>“endogenous development” point of view shows that Vietnam has also many comparative advantages, especially in rural </a:t>
            </a:r>
            <a:r>
              <a:rPr lang="en-US" dirty="0" smtClean="0"/>
              <a:t>areas</a:t>
            </a:r>
          </a:p>
          <a:p>
            <a:r>
              <a:rPr lang="en-US" dirty="0"/>
              <a:t>each municipality has each localities, such as traditional plants, animals or the transmitted techniques from generations of traditional production</a:t>
            </a:r>
            <a:endParaRPr lang="en-US" dirty="0" smtClean="0"/>
          </a:p>
          <a:p>
            <a:endParaRPr lang="en-US" dirty="0"/>
          </a:p>
        </p:txBody>
      </p:sp>
    </p:spTree>
    <p:extLst>
      <p:ext uri="{BB962C8B-B14F-4D97-AF65-F5344CB8AC3E}">
        <p14:creationId xmlns:p14="http://schemas.microsoft.com/office/powerpoint/2010/main" val="1254371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1195"/>
          </a:xfrm>
        </p:spPr>
        <p:txBody>
          <a:bodyPr>
            <a:normAutofit/>
          </a:bodyPr>
          <a:lstStyle/>
          <a:p>
            <a:r>
              <a:rPr lang="en-US" dirty="0" smtClean="0"/>
              <a:t>2. Literature review</a:t>
            </a:r>
            <a:endParaRPr lang="en-US" dirty="0"/>
          </a:p>
        </p:txBody>
      </p:sp>
      <p:sp>
        <p:nvSpPr>
          <p:cNvPr id="3" name="Content Placeholder 2"/>
          <p:cNvSpPr>
            <a:spLocks noGrp="1"/>
          </p:cNvSpPr>
          <p:nvPr>
            <p:ph idx="1"/>
          </p:nvPr>
        </p:nvSpPr>
        <p:spPr>
          <a:xfrm>
            <a:off x="838200" y="1036320"/>
            <a:ext cx="10658856" cy="5449824"/>
          </a:xfrm>
        </p:spPr>
        <p:txBody>
          <a:bodyPr>
            <a:noAutofit/>
          </a:bodyPr>
          <a:lstStyle/>
          <a:p>
            <a:pPr marL="0" indent="0">
              <a:lnSpc>
                <a:spcPct val="100000"/>
              </a:lnSpc>
              <a:buNone/>
            </a:pPr>
            <a:r>
              <a:rPr lang="en-US" sz="2400" dirty="0" smtClean="0"/>
              <a:t>2.1. The One </a:t>
            </a:r>
            <a:r>
              <a:rPr lang="en-US" sz="2400" dirty="0" smtClean="0"/>
              <a:t>Village </a:t>
            </a:r>
            <a:r>
              <a:rPr lang="en-US" sz="2400" dirty="0" smtClean="0"/>
              <a:t>One Product (OVOP) concept</a:t>
            </a:r>
          </a:p>
          <a:p>
            <a:pPr>
              <a:lnSpc>
                <a:spcPct val="100000"/>
              </a:lnSpc>
            </a:pPr>
            <a:r>
              <a:rPr lang="en-US" sz="2400" dirty="0" smtClean="0"/>
              <a:t> Initially </a:t>
            </a:r>
            <a:r>
              <a:rPr lang="en-US" sz="2400" dirty="0"/>
              <a:t>started in Oita Prefecture, Japan, in </a:t>
            </a:r>
            <a:r>
              <a:rPr lang="en-US" sz="2400" dirty="0" smtClean="0"/>
              <a:t>1979</a:t>
            </a:r>
          </a:p>
          <a:p>
            <a:pPr>
              <a:lnSpc>
                <a:spcPct val="100000"/>
              </a:lnSpc>
            </a:pPr>
            <a:r>
              <a:rPr lang="en-US" sz="2400" dirty="0" smtClean="0"/>
              <a:t>One </a:t>
            </a:r>
            <a:r>
              <a:rPr lang="en-US" sz="2400" dirty="0"/>
              <a:t>village to product one competitive and marketable product with regards to their local </a:t>
            </a:r>
            <a:r>
              <a:rPr lang="en-US" sz="2400" dirty="0" smtClean="0"/>
              <a:t>resources</a:t>
            </a:r>
          </a:p>
          <a:p>
            <a:pPr>
              <a:lnSpc>
                <a:spcPct val="100000"/>
              </a:lnSpc>
            </a:pPr>
            <a:r>
              <a:rPr lang="en-US" sz="2400" dirty="0" smtClean="0"/>
              <a:t>Achieve </a:t>
            </a:r>
            <a:r>
              <a:rPr lang="en-US" sz="2400" dirty="0"/>
              <a:t>sales revenue in the market, thus creating income for the residents in the villages and enhancing the local </a:t>
            </a:r>
            <a:r>
              <a:rPr lang="en-US" sz="2400" dirty="0" smtClean="0"/>
              <a:t>economy</a:t>
            </a:r>
          </a:p>
          <a:p>
            <a:pPr>
              <a:lnSpc>
                <a:spcPct val="100000"/>
              </a:lnSpc>
            </a:pPr>
            <a:r>
              <a:rPr lang="en-US" sz="2400" dirty="0"/>
              <a:t>143 goods with total values of $330 million in 1980 to 336 products with total values of $1,300 million in </a:t>
            </a:r>
            <a:r>
              <a:rPr lang="en-US" sz="2400" dirty="0" smtClean="0"/>
              <a:t>2001</a:t>
            </a:r>
          </a:p>
          <a:p>
            <a:pPr>
              <a:lnSpc>
                <a:spcPct val="100000"/>
              </a:lnSpc>
            </a:pPr>
            <a:r>
              <a:rPr lang="en-US" sz="2400" dirty="0"/>
              <a:t>B</a:t>
            </a:r>
            <a:r>
              <a:rPr lang="en-US" sz="2400" dirty="0" smtClean="0"/>
              <a:t>ridging </a:t>
            </a:r>
            <a:r>
              <a:rPr lang="en-US" sz="2400" dirty="0"/>
              <a:t>the gap between urban and rural areas in developing countries through community-based development </a:t>
            </a:r>
            <a:endParaRPr lang="en-US" sz="2400" dirty="0" smtClean="0"/>
          </a:p>
          <a:p>
            <a:pPr>
              <a:lnSpc>
                <a:spcPct val="100000"/>
              </a:lnSpc>
            </a:pPr>
            <a:r>
              <a:rPr lang="en-US" sz="2400" dirty="0"/>
              <a:t>R</a:t>
            </a:r>
            <a:r>
              <a:rPr lang="en-US" sz="2400" dirty="0" smtClean="0"/>
              <a:t>ecently</a:t>
            </a:r>
            <a:r>
              <a:rPr lang="en-US" sz="2400" dirty="0"/>
              <a:t>, the OVOP approach has been implemented in many Asian countries and further developing nations, including Africa and Latin America as alternative economic development path </a:t>
            </a:r>
          </a:p>
        </p:txBody>
      </p:sp>
    </p:spTree>
    <p:extLst>
      <p:ext uri="{BB962C8B-B14F-4D97-AF65-F5344CB8AC3E}">
        <p14:creationId xmlns:p14="http://schemas.microsoft.com/office/powerpoint/2010/main" val="1728761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1195"/>
          </a:xfrm>
        </p:spPr>
        <p:txBody>
          <a:bodyPr>
            <a:normAutofit/>
          </a:bodyPr>
          <a:lstStyle/>
          <a:p>
            <a:r>
              <a:rPr lang="en-US" dirty="0" smtClean="0"/>
              <a:t>2. Literature review</a:t>
            </a:r>
            <a:endParaRPr lang="en-US" dirty="0"/>
          </a:p>
        </p:txBody>
      </p:sp>
      <p:sp>
        <p:nvSpPr>
          <p:cNvPr id="3" name="Content Placeholder 2"/>
          <p:cNvSpPr>
            <a:spLocks noGrp="1"/>
          </p:cNvSpPr>
          <p:nvPr>
            <p:ph idx="1"/>
          </p:nvPr>
        </p:nvSpPr>
        <p:spPr>
          <a:xfrm>
            <a:off x="838200" y="1194816"/>
            <a:ext cx="10515600" cy="4982147"/>
          </a:xfrm>
        </p:spPr>
        <p:txBody>
          <a:bodyPr>
            <a:noAutofit/>
          </a:bodyPr>
          <a:lstStyle/>
          <a:p>
            <a:pPr>
              <a:lnSpc>
                <a:spcPct val="100000"/>
              </a:lnSpc>
            </a:pPr>
            <a:r>
              <a:rPr lang="en-US" sz="2000" dirty="0" smtClean="0"/>
              <a:t>2.2. Theoretical basis for OVOP concept</a:t>
            </a:r>
          </a:p>
          <a:p>
            <a:pPr>
              <a:lnSpc>
                <a:spcPct val="100000"/>
              </a:lnSpc>
            </a:pPr>
            <a:r>
              <a:rPr lang="en-US" sz="2000" dirty="0" smtClean="0"/>
              <a:t> </a:t>
            </a:r>
            <a:r>
              <a:rPr lang="en-US" sz="2000" dirty="0"/>
              <a:t>T</a:t>
            </a:r>
            <a:r>
              <a:rPr lang="en-US" sz="2000" dirty="0" smtClean="0"/>
              <a:t>argets </a:t>
            </a:r>
            <a:r>
              <a:rPr lang="en-US" sz="2000" dirty="0"/>
              <a:t>at motivating rural development across community-based movements by utilizing indigenous resources and </a:t>
            </a:r>
            <a:r>
              <a:rPr lang="en-US" sz="2000" dirty="0" smtClean="0"/>
              <a:t>knowledge</a:t>
            </a:r>
          </a:p>
          <a:p>
            <a:pPr>
              <a:lnSpc>
                <a:spcPct val="100000"/>
              </a:lnSpc>
            </a:pPr>
            <a:r>
              <a:rPr lang="en-US" sz="2000" dirty="0"/>
              <a:t>T</a:t>
            </a:r>
            <a:r>
              <a:rPr lang="en-US" sz="2000" dirty="0" smtClean="0"/>
              <a:t>his </a:t>
            </a:r>
            <a:r>
              <a:rPr lang="en-US" sz="2000" dirty="0"/>
              <a:t>strategy could be observed as being “endogenous”, instead of “exogenous”’ scheme </a:t>
            </a:r>
            <a:endParaRPr lang="en-US" sz="2000" dirty="0" smtClean="0"/>
          </a:p>
          <a:p>
            <a:pPr>
              <a:lnSpc>
                <a:spcPct val="100000"/>
              </a:lnSpc>
            </a:pPr>
            <a:r>
              <a:rPr lang="en-US" sz="2000" dirty="0" smtClean="0"/>
              <a:t>While exogenous approach emphases on the function of central government and foreign companies, investment, thoughts and new knowledge to transform the resident economy, endogenous movement takes into account the responsibility and ability of local businesses and residents together with their control at the regional level </a:t>
            </a:r>
          </a:p>
          <a:p>
            <a:pPr>
              <a:lnSpc>
                <a:spcPct val="100000"/>
              </a:lnSpc>
            </a:pPr>
            <a:r>
              <a:rPr lang="en-US" sz="2000" dirty="0" smtClean="0"/>
              <a:t>Endogenous </a:t>
            </a:r>
            <a:r>
              <a:rPr lang="en-US" sz="2000" dirty="0"/>
              <a:t>development denotes a progress of local social mobilization </a:t>
            </a:r>
            <a:endParaRPr lang="en-US" sz="2000" dirty="0" smtClean="0"/>
          </a:p>
          <a:p>
            <a:pPr>
              <a:lnSpc>
                <a:spcPct val="100000"/>
              </a:lnSpc>
            </a:pPr>
            <a:r>
              <a:rPr lang="en-US" sz="2000" dirty="0"/>
              <a:t>W</a:t>
            </a:r>
            <a:r>
              <a:rPr lang="en-US" sz="2000" dirty="0" smtClean="0"/>
              <a:t>here </a:t>
            </a:r>
            <a:r>
              <a:rPr lang="en-US" sz="2000" dirty="0"/>
              <a:t>there is local control over the development </a:t>
            </a:r>
            <a:r>
              <a:rPr lang="en-US" sz="2000" dirty="0" smtClean="0"/>
              <a:t>process</a:t>
            </a:r>
          </a:p>
          <a:p>
            <a:pPr>
              <a:lnSpc>
                <a:spcPct val="100000"/>
              </a:lnSpc>
            </a:pPr>
            <a:r>
              <a:rPr lang="en-US" sz="2000" dirty="0" smtClean="0"/>
              <a:t>Where </a:t>
            </a:r>
            <a:r>
              <a:rPr lang="en-US" sz="2000" dirty="0"/>
              <a:t>the development options are regionally </a:t>
            </a:r>
            <a:r>
              <a:rPr lang="en-US" sz="2000" dirty="0" smtClean="0"/>
              <a:t>decided</a:t>
            </a:r>
          </a:p>
          <a:p>
            <a:pPr>
              <a:lnSpc>
                <a:spcPct val="100000"/>
              </a:lnSpc>
            </a:pPr>
            <a:r>
              <a:rPr lang="en-US" sz="2000" dirty="0"/>
              <a:t>T</a:t>
            </a:r>
            <a:r>
              <a:rPr lang="en-US" sz="2000" dirty="0" smtClean="0"/>
              <a:t>he </a:t>
            </a:r>
            <a:r>
              <a:rPr lang="en-US" sz="2000" dirty="0"/>
              <a:t>welfares of growth are retained within a </a:t>
            </a:r>
            <a:r>
              <a:rPr lang="en-US" sz="2000" dirty="0" smtClean="0"/>
              <a:t>region</a:t>
            </a:r>
            <a:endParaRPr lang="en-US" sz="2000" dirty="0" smtClean="0"/>
          </a:p>
        </p:txBody>
      </p:sp>
    </p:spTree>
    <p:extLst>
      <p:ext uri="{BB962C8B-B14F-4D97-AF65-F5344CB8AC3E}">
        <p14:creationId xmlns:p14="http://schemas.microsoft.com/office/powerpoint/2010/main" val="1917357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9101"/>
            <a:ext cx="10515600" cy="789411"/>
          </a:xfrm>
        </p:spPr>
        <p:txBody>
          <a:bodyPr/>
          <a:lstStyle/>
          <a:p>
            <a:r>
              <a:rPr lang="en-US" dirty="0" smtClean="0"/>
              <a:t>2. Literature review</a:t>
            </a:r>
            <a:endParaRPr lang="en-US" dirty="0"/>
          </a:p>
        </p:txBody>
      </p:sp>
      <p:sp>
        <p:nvSpPr>
          <p:cNvPr id="3" name="Content Placeholder 2"/>
          <p:cNvSpPr>
            <a:spLocks noGrp="1"/>
          </p:cNvSpPr>
          <p:nvPr>
            <p:ph idx="1"/>
          </p:nvPr>
        </p:nvSpPr>
        <p:spPr>
          <a:xfrm>
            <a:off x="838200" y="963168"/>
            <a:ext cx="10515600" cy="5213795"/>
          </a:xfrm>
        </p:spPr>
        <p:txBody>
          <a:bodyPr>
            <a:normAutofit/>
          </a:bodyPr>
          <a:lstStyle/>
          <a:p>
            <a:pPr marL="0" indent="0">
              <a:buNone/>
            </a:pPr>
            <a:r>
              <a:rPr lang="en-US" dirty="0" smtClean="0"/>
              <a:t>2.3. Three principles for OVOP approach</a:t>
            </a:r>
          </a:p>
          <a:p>
            <a:pPr>
              <a:buFont typeface="Wingdings" panose="05000000000000000000" pitchFamily="2" charset="2"/>
              <a:buChar char="v"/>
            </a:pPr>
            <a:endParaRPr lang="en-US" dirty="0"/>
          </a:p>
        </p:txBody>
      </p:sp>
      <p:graphicFrame>
        <p:nvGraphicFramePr>
          <p:cNvPr id="11" name="Diagram 10"/>
          <p:cNvGraphicFramePr/>
          <p:nvPr>
            <p:extLst>
              <p:ext uri="{D42A27DB-BD31-4B8C-83A1-F6EECF244321}">
                <p14:modId xmlns:p14="http://schemas.microsoft.com/office/powerpoint/2010/main" val="1192079597"/>
              </p:ext>
            </p:extLst>
          </p:nvPr>
        </p:nvGraphicFramePr>
        <p:xfrm>
          <a:off x="963168" y="1752579"/>
          <a:ext cx="8497824" cy="4514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1329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7408"/>
          </a:xfrm>
        </p:spPr>
        <p:txBody>
          <a:bodyPr>
            <a:normAutofit fontScale="90000"/>
          </a:bodyPr>
          <a:lstStyle/>
          <a:p>
            <a:r>
              <a:rPr lang="en-US" dirty="0" smtClean="0"/>
              <a:t>2. Literature review</a:t>
            </a:r>
            <a:endParaRPr lang="en-US" dirty="0"/>
          </a:p>
        </p:txBody>
      </p:sp>
      <p:sp>
        <p:nvSpPr>
          <p:cNvPr id="3" name="Content Placeholder 2"/>
          <p:cNvSpPr>
            <a:spLocks noGrp="1"/>
          </p:cNvSpPr>
          <p:nvPr>
            <p:ph idx="1"/>
          </p:nvPr>
        </p:nvSpPr>
        <p:spPr>
          <a:xfrm>
            <a:off x="677334" y="1207008"/>
            <a:ext cx="8596668" cy="4505170"/>
          </a:xfrm>
        </p:spPr>
        <p:txBody>
          <a:bodyPr>
            <a:noAutofit/>
          </a:bodyPr>
          <a:lstStyle/>
          <a:p>
            <a:pPr marL="0" indent="0">
              <a:buNone/>
            </a:pPr>
            <a:r>
              <a:rPr lang="en-US" dirty="0"/>
              <a:t>2.3. Three principles for OVOP approach</a:t>
            </a:r>
          </a:p>
          <a:p>
            <a:pPr>
              <a:buFont typeface="Wingdings" panose="05000000000000000000" pitchFamily="2" charset="2"/>
              <a:buChar char="v"/>
            </a:pPr>
            <a:r>
              <a:rPr lang="en-US" dirty="0"/>
              <a:t> </a:t>
            </a:r>
            <a:r>
              <a:rPr lang="en-US" b="1" dirty="0" smtClean="0"/>
              <a:t>Local </a:t>
            </a:r>
            <a:r>
              <a:rPr lang="en-US" b="1" dirty="0"/>
              <a:t>yet </a:t>
            </a:r>
            <a:r>
              <a:rPr lang="en-US" b="1" dirty="0" smtClean="0"/>
              <a:t>global</a:t>
            </a:r>
            <a:r>
              <a:rPr lang="en-US" dirty="0" smtClean="0"/>
              <a:t>:</a:t>
            </a:r>
          </a:p>
          <a:p>
            <a:pPr>
              <a:buFont typeface="Wingdings" panose="05000000000000000000" pitchFamily="2" charset="2"/>
              <a:buChar char="ü"/>
            </a:pPr>
            <a:r>
              <a:rPr lang="en-US" dirty="0" smtClean="0"/>
              <a:t>Creating </a:t>
            </a:r>
            <a:r>
              <a:rPr lang="en-US" dirty="0"/>
              <a:t>globally accepted products that reflect pride in the local culture’ </a:t>
            </a:r>
            <a:endParaRPr lang="en-US" dirty="0" smtClean="0"/>
          </a:p>
          <a:p>
            <a:pPr>
              <a:buFont typeface="Wingdings" panose="05000000000000000000" pitchFamily="2" charset="2"/>
              <a:buChar char="v"/>
            </a:pPr>
            <a:r>
              <a:rPr lang="en-US" b="1" dirty="0" smtClean="0"/>
              <a:t>Self-Reliance </a:t>
            </a:r>
            <a:r>
              <a:rPr lang="en-US" b="1" dirty="0"/>
              <a:t>and </a:t>
            </a:r>
            <a:r>
              <a:rPr lang="en-US" b="1" dirty="0" smtClean="0"/>
              <a:t>Creativity:</a:t>
            </a:r>
          </a:p>
          <a:p>
            <a:pPr>
              <a:buFont typeface="Wingdings" panose="05000000000000000000" pitchFamily="2" charset="2"/>
              <a:buChar char="ü"/>
            </a:pPr>
            <a:r>
              <a:rPr lang="en-US" dirty="0" smtClean="0"/>
              <a:t>This </a:t>
            </a:r>
            <a:r>
              <a:rPr lang="en-US" dirty="0"/>
              <a:t>principle emphasizes independence of local actors and the attitude of government for </a:t>
            </a:r>
            <a:r>
              <a:rPr lang="en-US" dirty="0" smtClean="0"/>
              <a:t>it</a:t>
            </a:r>
          </a:p>
          <a:p>
            <a:pPr>
              <a:buFont typeface="Wingdings" panose="05000000000000000000" pitchFamily="2" charset="2"/>
              <a:buChar char="ü"/>
            </a:pPr>
            <a:r>
              <a:rPr lang="en-US" dirty="0"/>
              <a:t>Local initiative, decision making, and risk-taking are keys of </a:t>
            </a:r>
            <a:r>
              <a:rPr lang="en-US" dirty="0" smtClean="0"/>
              <a:t>OVOP</a:t>
            </a:r>
          </a:p>
          <a:p>
            <a:pPr>
              <a:buFont typeface="Wingdings" panose="05000000000000000000" pitchFamily="2" charset="2"/>
              <a:buChar char="ü"/>
            </a:pPr>
            <a:r>
              <a:rPr lang="en-US" dirty="0"/>
              <a:t>G</a:t>
            </a:r>
            <a:r>
              <a:rPr lang="en-US" dirty="0" smtClean="0"/>
              <a:t>overnment </a:t>
            </a:r>
            <a:r>
              <a:rPr lang="en-US" dirty="0"/>
              <a:t>only provides supplementary support such as technical assistance and </a:t>
            </a:r>
            <a:r>
              <a:rPr lang="en-US" dirty="0" smtClean="0"/>
              <a:t>marketing</a:t>
            </a:r>
          </a:p>
          <a:p>
            <a:pPr>
              <a:buFont typeface="Wingdings" panose="05000000000000000000" pitchFamily="2" charset="2"/>
              <a:buChar char="v"/>
            </a:pPr>
            <a:r>
              <a:rPr lang="en-US" b="1" dirty="0"/>
              <a:t>Human Resource </a:t>
            </a:r>
            <a:r>
              <a:rPr lang="en-US" b="1" dirty="0" smtClean="0"/>
              <a:t>Development: </a:t>
            </a:r>
          </a:p>
          <a:p>
            <a:pPr>
              <a:buFont typeface="Wingdings" panose="05000000000000000000" pitchFamily="2" charset="2"/>
              <a:buChar char="ü"/>
            </a:pPr>
            <a:r>
              <a:rPr lang="en-US" dirty="0"/>
              <a:t>F</a:t>
            </a:r>
            <a:r>
              <a:rPr lang="en-US" dirty="0" smtClean="0"/>
              <a:t>undamental </a:t>
            </a:r>
            <a:r>
              <a:rPr lang="en-US" dirty="0"/>
              <a:t>element of the initial OVOP </a:t>
            </a:r>
            <a:r>
              <a:rPr lang="en-US" dirty="0" smtClean="0"/>
              <a:t>idea</a:t>
            </a:r>
          </a:p>
          <a:p>
            <a:pPr>
              <a:buFont typeface="Wingdings" panose="05000000000000000000" pitchFamily="2" charset="2"/>
              <a:buChar char="ü"/>
            </a:pPr>
            <a:r>
              <a:rPr lang="en-US" dirty="0"/>
              <a:t>Local residents are expected to have a capability for alleviating poverty issues by </a:t>
            </a:r>
            <a:r>
              <a:rPr lang="en-US" dirty="0" smtClean="0"/>
              <a:t>themselves</a:t>
            </a:r>
          </a:p>
          <a:p>
            <a:pPr>
              <a:buFont typeface="Wingdings" panose="05000000000000000000" pitchFamily="2" charset="2"/>
              <a:buChar char="ü"/>
            </a:pPr>
            <a:r>
              <a:rPr lang="en-US" dirty="0"/>
              <a:t>C</a:t>
            </a:r>
            <a:r>
              <a:rPr lang="en-US" dirty="0" smtClean="0"/>
              <a:t>ommunity </a:t>
            </a:r>
            <a:r>
              <a:rPr lang="en-US" dirty="0"/>
              <a:t>leaders are expected to play a role to draw out the vitality of the localities and to facilitate their self-reliance </a:t>
            </a:r>
            <a:endParaRPr lang="en-US" dirty="0" smtClean="0"/>
          </a:p>
          <a:p>
            <a:pPr marL="0" indent="0">
              <a:buNone/>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831944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791"/>
            <a:ext cx="9817608" cy="628881"/>
          </a:xfrm>
        </p:spPr>
        <p:txBody>
          <a:bodyPr>
            <a:normAutofit fontScale="90000"/>
          </a:bodyPr>
          <a:lstStyle/>
          <a:p>
            <a:r>
              <a:rPr lang="en-US" sz="3600" dirty="0" smtClean="0"/>
              <a:t>2. Literature review</a:t>
            </a:r>
            <a:endParaRPr lang="en-US" sz="3600" dirty="0"/>
          </a:p>
        </p:txBody>
      </p:sp>
      <p:sp>
        <p:nvSpPr>
          <p:cNvPr id="3" name="Content Placeholder 2"/>
          <p:cNvSpPr>
            <a:spLocks noGrp="1"/>
          </p:cNvSpPr>
          <p:nvPr>
            <p:ph idx="1"/>
          </p:nvPr>
        </p:nvSpPr>
        <p:spPr>
          <a:xfrm>
            <a:off x="838200" y="804672"/>
            <a:ext cx="10515600" cy="5006531"/>
          </a:xfrm>
        </p:spPr>
        <p:txBody>
          <a:bodyPr>
            <a:normAutofit/>
          </a:bodyPr>
          <a:lstStyle/>
          <a:p>
            <a:pPr marL="0" indent="0">
              <a:buNone/>
            </a:pPr>
            <a:r>
              <a:rPr lang="en-US" sz="2400" dirty="0" smtClean="0"/>
              <a:t>2.4. The OVOP movement in Asian context</a:t>
            </a:r>
            <a:endParaRPr lang="en-US" sz="2400" dirty="0"/>
          </a:p>
          <a:p>
            <a:pPr marL="0" indent="0">
              <a:buNone/>
            </a:pPr>
            <a:endParaRPr lang="en-US" dirty="0"/>
          </a:p>
          <a:p>
            <a:pPr>
              <a:buFont typeface="Wingdings" panose="05000000000000000000" pitchFamily="2" charset="2"/>
              <a:buChar char="v"/>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03718641"/>
              </p:ext>
            </p:extLst>
          </p:nvPr>
        </p:nvGraphicFramePr>
        <p:xfrm>
          <a:off x="2267712" y="1258824"/>
          <a:ext cx="6754368" cy="5458963"/>
        </p:xfrm>
        <a:graphic>
          <a:graphicData uri="http://schemas.openxmlformats.org/drawingml/2006/table">
            <a:tbl>
              <a:tblPr firstRow="1" firstCol="1" bandRow="1">
                <a:tableStyleId>{5C22544A-7EE6-4342-B048-85BDC9FD1C3A}</a:tableStyleId>
              </a:tblPr>
              <a:tblGrid>
                <a:gridCol w="1232939"/>
                <a:gridCol w="5521429"/>
              </a:tblGrid>
              <a:tr h="289683">
                <a:tc>
                  <a:txBody>
                    <a:bodyPr/>
                    <a:lstStyle/>
                    <a:p>
                      <a:pPr marL="0" marR="0">
                        <a:lnSpc>
                          <a:spcPct val="150000"/>
                        </a:lnSpc>
                        <a:spcBef>
                          <a:spcPts val="0"/>
                        </a:spcBef>
                        <a:spcAft>
                          <a:spcPts val="0"/>
                        </a:spcAft>
                      </a:pPr>
                      <a:r>
                        <a:rPr lang="en-US" sz="1400" dirty="0">
                          <a:effectLst/>
                        </a:rPr>
                        <a:t>Nations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dirty="0">
                          <a:effectLst/>
                        </a:rPr>
                        <a:t>OVOP movement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marL="0" marR="0">
                        <a:lnSpc>
                          <a:spcPct val="150000"/>
                        </a:lnSpc>
                        <a:spcBef>
                          <a:spcPts val="0"/>
                        </a:spcBef>
                        <a:spcAft>
                          <a:spcPts val="0"/>
                        </a:spcAft>
                      </a:pPr>
                      <a:r>
                        <a:rPr lang="en-US" sz="1400">
                          <a:effectLst/>
                        </a:rPr>
                        <a:t>China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Hamlet, One Product Movement (Shanghai)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Town, One Product Movement (Shanghai)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Region, One Vista Movement (Shanghai)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Village, One Treasure Movement (Wuhan)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Community, One Product Movement (Jiangsu Province)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Product Movement (Jiangsu Province)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Village, One Product Movement (Shaanxi Province)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Village, One Product Movement (Jianxi Province)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marL="0" marR="0">
                        <a:lnSpc>
                          <a:spcPct val="150000"/>
                        </a:lnSpc>
                        <a:spcBef>
                          <a:spcPts val="0"/>
                        </a:spcBef>
                        <a:spcAft>
                          <a:spcPts val="0"/>
                        </a:spcAft>
                      </a:pPr>
                      <a:r>
                        <a:rPr lang="en-US" sz="1400">
                          <a:effectLst/>
                        </a:rPr>
                        <a:t>Philippines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Barangay, One Product Movement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Region, One Vision Movement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marL="0" marR="0">
                        <a:lnSpc>
                          <a:spcPct val="150000"/>
                        </a:lnSpc>
                        <a:spcBef>
                          <a:spcPts val="0"/>
                        </a:spcBef>
                        <a:spcAft>
                          <a:spcPts val="0"/>
                        </a:spcAft>
                      </a:pPr>
                      <a:r>
                        <a:rPr lang="en-US" sz="1400">
                          <a:effectLst/>
                        </a:rPr>
                        <a:t>Malaysia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Satu Kampung, Satu Produk Movement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marL="0" marR="0">
                        <a:lnSpc>
                          <a:spcPct val="150000"/>
                        </a:lnSpc>
                        <a:spcBef>
                          <a:spcPts val="0"/>
                        </a:spcBef>
                        <a:spcAft>
                          <a:spcPts val="0"/>
                        </a:spcAft>
                      </a:pPr>
                      <a:r>
                        <a:rPr lang="en-US" sz="1400">
                          <a:effectLst/>
                        </a:rPr>
                        <a:t>Indonesia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Back to Village (East Java)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marL="0" marR="0">
                        <a:lnSpc>
                          <a:spcPct val="150000"/>
                        </a:lnSpc>
                        <a:spcBef>
                          <a:spcPts val="0"/>
                        </a:spcBef>
                        <a:spcAft>
                          <a:spcPts val="0"/>
                        </a:spcAft>
                      </a:pPr>
                      <a:r>
                        <a:rPr lang="en-US" sz="1400">
                          <a:effectLst/>
                        </a:rPr>
                        <a:t>Thailand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Tambon, One Product Movement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marL="0" marR="0">
                        <a:lnSpc>
                          <a:spcPct val="150000"/>
                        </a:lnSpc>
                        <a:spcBef>
                          <a:spcPts val="0"/>
                        </a:spcBef>
                        <a:spcAft>
                          <a:spcPts val="0"/>
                        </a:spcAft>
                      </a:pPr>
                      <a:r>
                        <a:rPr lang="en-US" sz="1400">
                          <a:effectLst/>
                        </a:rPr>
                        <a:t>Cambodia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One Village, One Product Movement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marL="0" marR="0">
                        <a:lnSpc>
                          <a:spcPct val="150000"/>
                        </a:lnSpc>
                        <a:spcBef>
                          <a:spcPts val="0"/>
                        </a:spcBef>
                        <a:spcAft>
                          <a:spcPts val="0"/>
                        </a:spcAft>
                      </a:pPr>
                      <a:r>
                        <a:rPr lang="en-US" sz="1400">
                          <a:effectLst/>
                        </a:rPr>
                        <a:t>Laos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a:effectLst/>
                        </a:rPr>
                        <a:t>Neuang Muang, Neuang Phalittaphan Movement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r h="323080">
                <a:tc>
                  <a:txBody>
                    <a:bodyPr/>
                    <a:lstStyle/>
                    <a:p>
                      <a:pPr marL="0" marR="0">
                        <a:lnSpc>
                          <a:spcPct val="150000"/>
                        </a:lnSpc>
                        <a:spcBef>
                          <a:spcPts val="0"/>
                        </a:spcBef>
                        <a:spcAft>
                          <a:spcPts val="0"/>
                        </a:spcAft>
                      </a:pPr>
                      <a:r>
                        <a:rPr lang="en-US" sz="1400">
                          <a:effectLst/>
                        </a:rPr>
                        <a:t>Mongolia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c>
                  <a:txBody>
                    <a:bodyPr/>
                    <a:lstStyle/>
                    <a:p>
                      <a:pPr marL="0" marR="0">
                        <a:lnSpc>
                          <a:spcPct val="150000"/>
                        </a:lnSpc>
                        <a:spcBef>
                          <a:spcPts val="0"/>
                        </a:spcBef>
                        <a:spcAft>
                          <a:spcPts val="0"/>
                        </a:spcAft>
                      </a:pPr>
                      <a:r>
                        <a:rPr lang="en-US" sz="1400" dirty="0" err="1">
                          <a:effectLst/>
                        </a:rPr>
                        <a:t>Neg</a:t>
                      </a:r>
                      <a:r>
                        <a:rPr lang="en-US" sz="1400" dirty="0">
                          <a:effectLst/>
                        </a:rPr>
                        <a:t> </a:t>
                      </a:r>
                      <a:r>
                        <a:rPr lang="en-US" sz="1400" dirty="0" err="1">
                          <a:effectLst/>
                        </a:rPr>
                        <a:t>Baag</a:t>
                      </a:r>
                      <a:r>
                        <a:rPr lang="en-US" sz="1400" dirty="0">
                          <a:effectLst/>
                        </a:rPr>
                        <a:t>, </a:t>
                      </a:r>
                      <a:r>
                        <a:rPr lang="en-US" sz="1400" dirty="0" err="1">
                          <a:effectLst/>
                        </a:rPr>
                        <a:t>Neg</a:t>
                      </a:r>
                      <a:r>
                        <a:rPr lang="en-US" sz="1400" dirty="0">
                          <a:effectLst/>
                        </a:rPr>
                        <a:t> </a:t>
                      </a:r>
                      <a:r>
                        <a:rPr lang="en-US" sz="1400" dirty="0" err="1">
                          <a:effectLst/>
                        </a:rPr>
                        <a:t>Shildeg</a:t>
                      </a:r>
                      <a:r>
                        <a:rPr lang="en-US" sz="1400" dirty="0">
                          <a:effectLst/>
                        </a:rPr>
                        <a:t> </a:t>
                      </a:r>
                      <a:r>
                        <a:rPr lang="en-US" sz="1400" dirty="0" err="1">
                          <a:effectLst/>
                        </a:rPr>
                        <a:t>Buteegdekhuun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990" marR="63990" marT="0" marB="0" anchor="b"/>
                </a:tc>
              </a:tr>
            </a:tbl>
          </a:graphicData>
        </a:graphic>
      </p:graphicFrame>
    </p:spTree>
    <p:extLst>
      <p:ext uri="{BB962C8B-B14F-4D97-AF65-F5344CB8AC3E}">
        <p14:creationId xmlns:p14="http://schemas.microsoft.com/office/powerpoint/2010/main" val="4134626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The </a:t>
            </a:r>
            <a:r>
              <a:rPr lang="en-US" dirty="0"/>
              <a:t>early adaption of OVOP in Vietnam, the case of Quang Ninh province</a:t>
            </a:r>
          </a:p>
        </p:txBody>
      </p:sp>
      <p:sp>
        <p:nvSpPr>
          <p:cNvPr id="3" name="Content Placeholder 2"/>
          <p:cNvSpPr>
            <a:spLocks noGrp="1"/>
          </p:cNvSpPr>
          <p:nvPr>
            <p:ph idx="1"/>
          </p:nvPr>
        </p:nvSpPr>
        <p:spPr/>
        <p:txBody>
          <a:bodyPr>
            <a:normAutofit lnSpcReduction="10000"/>
          </a:bodyPr>
          <a:lstStyle/>
          <a:p>
            <a:pPr marL="0" indent="0">
              <a:buNone/>
            </a:pPr>
            <a:r>
              <a:rPr lang="en-US" dirty="0" smtClean="0"/>
              <a:t>3.1. Context of adaption</a:t>
            </a:r>
          </a:p>
          <a:p>
            <a:pPr>
              <a:buFont typeface="Wingdings" panose="05000000000000000000" pitchFamily="2" charset="2"/>
              <a:buChar char="v"/>
            </a:pPr>
            <a:r>
              <a:rPr lang="en-US" dirty="0"/>
              <a:t>Since 2000, scientists and policy makers in Vietnam have been making efforts on applying the OVOP concept, especially in agriculture </a:t>
            </a:r>
            <a:r>
              <a:rPr lang="en-US" dirty="0" smtClean="0"/>
              <a:t>context</a:t>
            </a:r>
          </a:p>
          <a:p>
            <a:pPr>
              <a:buFont typeface="Wingdings" panose="05000000000000000000" pitchFamily="2" charset="2"/>
              <a:buChar char="v"/>
            </a:pPr>
            <a:r>
              <a:rPr lang="en-US" dirty="0"/>
              <a:t>"One Village One Profession" with the highlight on craft villages in Vietnam, namely Thua Thien Hue, </a:t>
            </a:r>
            <a:r>
              <a:rPr lang="en-US" dirty="0" err="1"/>
              <a:t>Binh</a:t>
            </a:r>
            <a:r>
              <a:rPr lang="en-US" dirty="0"/>
              <a:t> </a:t>
            </a:r>
            <a:r>
              <a:rPr lang="en-US" dirty="0" err="1"/>
              <a:t>Dinh</a:t>
            </a:r>
            <a:r>
              <a:rPr lang="en-US" dirty="0"/>
              <a:t>, Ho Chi Minh City, </a:t>
            </a:r>
            <a:r>
              <a:rPr lang="en-US" dirty="0" err="1"/>
              <a:t>Vinh</a:t>
            </a:r>
            <a:r>
              <a:rPr lang="en-US" dirty="0"/>
              <a:t> Long</a:t>
            </a:r>
            <a:r>
              <a:rPr lang="en-US" dirty="0" smtClean="0"/>
              <a:t>,...</a:t>
            </a:r>
          </a:p>
          <a:p>
            <a:pPr>
              <a:buFont typeface="Wingdings" panose="05000000000000000000" pitchFamily="2" charset="2"/>
              <a:buChar char="v"/>
            </a:pPr>
            <a:r>
              <a:rPr lang="en-US" dirty="0"/>
              <a:t>However, the results have not been as the expectation for a number of reasons.</a:t>
            </a:r>
          </a:p>
          <a:p>
            <a:pPr>
              <a:buFont typeface="Wingdings" panose="05000000000000000000" pitchFamily="2" charset="2"/>
              <a:buChar char="Ø"/>
            </a:pPr>
            <a:r>
              <a:rPr lang="en-US" dirty="0"/>
              <a:t>Firstly, the limitation on understanding the OVOP approach: basic theory and principles of OVOP, implementation and application OVOP by lessons learnt in different </a:t>
            </a:r>
            <a:r>
              <a:rPr lang="en-US" dirty="0" smtClean="0"/>
              <a:t>countries</a:t>
            </a:r>
          </a:p>
          <a:p>
            <a:pPr>
              <a:buFont typeface="Wingdings" panose="05000000000000000000" pitchFamily="2" charset="2"/>
              <a:buChar char="Ø"/>
            </a:pPr>
            <a:r>
              <a:rPr lang="en-US" dirty="0"/>
              <a:t>Secondly, the inadequate knowledge of the current realities has also been a concern</a:t>
            </a:r>
          </a:p>
        </p:txBody>
      </p:sp>
    </p:spTree>
    <p:extLst>
      <p:ext uri="{BB962C8B-B14F-4D97-AF65-F5344CB8AC3E}">
        <p14:creationId xmlns:p14="http://schemas.microsoft.com/office/powerpoint/2010/main" val="234609639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563</TotalTime>
  <Words>1386</Words>
  <Application>Microsoft Office PowerPoint</Application>
  <PresentationFormat>Widescreen</PresentationFormat>
  <Paragraphs>145</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Times New Roman</vt:lpstr>
      <vt:lpstr>Trebuchet MS</vt:lpstr>
      <vt:lpstr>Wingdings</vt:lpstr>
      <vt:lpstr>Wingdings 3</vt:lpstr>
      <vt:lpstr>Facet</vt:lpstr>
      <vt:lpstr>INTERNATIONAL CONFERENCE ON PUBLIC ECONOMIC THEORY  Hue, June 6th-8th 2018</vt:lpstr>
      <vt:lpstr>Content</vt:lpstr>
      <vt:lpstr>1. Introduction </vt:lpstr>
      <vt:lpstr>2. Literature review</vt:lpstr>
      <vt:lpstr>2. Literature review</vt:lpstr>
      <vt:lpstr>2. Literature review</vt:lpstr>
      <vt:lpstr>2. Literature review</vt:lpstr>
      <vt:lpstr>2. Literature review</vt:lpstr>
      <vt:lpstr>3. The early adaption of OVOP in Vietnam, the case of Quang Ninh province</vt:lpstr>
      <vt:lpstr>3.2. The One Commune One Product (OCOP) strategy in Quang Ninh province </vt:lpstr>
      <vt:lpstr>PowerPoint Presentation</vt:lpstr>
      <vt:lpstr>4. Results and discussion </vt:lpstr>
      <vt:lpstr>Organizational system of the OCOP program </vt:lpstr>
      <vt:lpstr>PowerPoint Presentation</vt:lpstr>
      <vt:lpstr>PowerPoint Presentation</vt:lpstr>
      <vt:lpstr>PowerPoint Presentation</vt:lpstr>
      <vt:lpstr>Figure 3. Type of producers under OCOP program in Quang Ninh (2013-2016)</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CONFERENCE ON PUBLIC ECONOMIC THEORY  Hue, June 6th-8th 2018</dc:title>
  <dc:creator>long hoang thanh</dc:creator>
  <cp:lastModifiedBy>long hoang thanh</cp:lastModifiedBy>
  <cp:revision>29</cp:revision>
  <dcterms:created xsi:type="dcterms:W3CDTF">2018-05-04T01:08:34Z</dcterms:created>
  <dcterms:modified xsi:type="dcterms:W3CDTF">2018-06-05T03:40:30Z</dcterms:modified>
</cp:coreProperties>
</file>