
<file path=[Content_Types].xml><?xml version="1.0" encoding="utf-8"?>
<Types xmlns="http://schemas.openxmlformats.org/package/2006/content-types">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10079038" cy="7559675"/>
  <p:notesSz cx="29452888" cy="419798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81">
          <p15:clr>
            <a:srgbClr val="A4A3A4"/>
          </p15:clr>
        </p15:guide>
        <p15:guide id="2" pos="3175">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 roundtripDataSignature="AMtx7mi6n6kNPHqOpUf6yLeCf3F8oNDZx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130"/>
    <p:restoredTop sz="86382"/>
  </p:normalViewPr>
  <p:slideViewPr>
    <p:cSldViewPr snapToGrid="0">
      <p:cViewPr varScale="1">
        <p:scale>
          <a:sx n="102" d="100"/>
          <a:sy n="102" d="100"/>
        </p:scale>
        <p:origin x="640" y="176"/>
      </p:cViewPr>
      <p:guideLst>
        <p:guide orient="horz" pos="2381"/>
        <p:guide pos="3175"/>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customschemas.google.com/relationships/presentationmetadata" Target="metadata"/><Relationship Id="rId3"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heme" Target="theme/theme1.xml"/><Relationship Id="rId10" Type="http://schemas.openxmlformats.org/officeDocument/2006/relationships/viewProps" Target="viewProps.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Book2"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14416799243378"/>
          <c:y val="4.3587638268416433E-2"/>
          <c:w val="0.76263007386234893"/>
          <c:h val="0.50193224155380323"/>
        </c:manualLayout>
      </c:layout>
      <c:barChart>
        <c:barDir val="col"/>
        <c:grouping val="stacked"/>
        <c:varyColors val="0"/>
        <c:ser>
          <c:idx val="0"/>
          <c:order val="0"/>
          <c:tx>
            <c:strRef>
              <c:f>Sheet1!$C$17:$C$18</c:f>
              <c:strCache>
                <c:ptCount val="2"/>
                <c:pt idx="0">
                  <c:v>Not participating households</c:v>
                </c:pt>
              </c:strCache>
            </c:strRef>
          </c:tx>
          <c:spPr>
            <a:solidFill>
              <a:schemeClr val="accent1"/>
            </a:solidFill>
            <a:ln>
              <a:noFill/>
            </a:ln>
            <a:effectLst/>
          </c:spPr>
          <c:invertIfNegative val="0"/>
          <c:cat>
            <c:strRef>
              <c:f>Sheet1!$B$19:$B$27</c:f>
              <c:strCache>
                <c:ptCount val="9"/>
                <c:pt idx="0">
                  <c:v>Farming</c:v>
                </c:pt>
                <c:pt idx="1">
                  <c:v>Rubber tapping</c:v>
                </c:pt>
                <c:pt idx="2">
                  <c:v>Daily wage labour</c:v>
                </c:pt>
                <c:pt idx="3">
                  <c:v>Small business</c:v>
                </c:pt>
                <c:pt idx="4">
                  <c:v>Government employment</c:v>
                </c:pt>
                <c:pt idx="5">
                  <c:v>Factory work</c:v>
                </c:pt>
                <c:pt idx="6">
                  <c:v>NTFP gathering</c:v>
                </c:pt>
                <c:pt idx="7">
                  <c:v>CBT program</c:v>
                </c:pt>
                <c:pt idx="8">
                  <c:v>CFM program</c:v>
                </c:pt>
              </c:strCache>
            </c:strRef>
          </c:cat>
          <c:val>
            <c:numRef>
              <c:f>Sheet1!$C$19:$C$27</c:f>
              <c:numCache>
                <c:formatCode>General</c:formatCode>
                <c:ptCount val="9"/>
                <c:pt idx="0">
                  <c:v>0</c:v>
                </c:pt>
                <c:pt idx="1">
                  <c:v>0</c:v>
                </c:pt>
                <c:pt idx="2">
                  <c:v>45</c:v>
                </c:pt>
                <c:pt idx="3">
                  <c:v>95</c:v>
                </c:pt>
                <c:pt idx="4">
                  <c:v>65</c:v>
                </c:pt>
                <c:pt idx="5">
                  <c:v>60</c:v>
                </c:pt>
                <c:pt idx="6">
                  <c:v>0</c:v>
                </c:pt>
                <c:pt idx="7">
                  <c:v>0</c:v>
                </c:pt>
                <c:pt idx="8">
                  <c:v>0</c:v>
                </c:pt>
              </c:numCache>
            </c:numRef>
          </c:val>
          <c:extLst>
            <c:ext xmlns:c16="http://schemas.microsoft.com/office/drawing/2014/chart" uri="{C3380CC4-5D6E-409C-BE32-E72D297353CC}">
              <c16:uniqueId val="{00000000-52F8-654D-B8A1-E94378249D8F}"/>
            </c:ext>
          </c:extLst>
        </c:ser>
        <c:ser>
          <c:idx val="1"/>
          <c:order val="1"/>
          <c:tx>
            <c:strRef>
              <c:f>Sheet1!$D$17:$D$18</c:f>
              <c:strCache>
                <c:ptCount val="2"/>
                <c:pt idx="0">
                  <c:v>Participating households</c:v>
                </c:pt>
                <c:pt idx="1">
                  <c:v>(Men only)</c:v>
                </c:pt>
              </c:strCache>
            </c:strRef>
          </c:tx>
          <c:spPr>
            <a:solidFill>
              <a:schemeClr val="accent2"/>
            </a:solidFill>
            <a:ln>
              <a:noFill/>
            </a:ln>
            <a:effectLst/>
          </c:spPr>
          <c:invertIfNegative val="0"/>
          <c:cat>
            <c:strRef>
              <c:f>Sheet1!$B$19:$B$27</c:f>
              <c:strCache>
                <c:ptCount val="9"/>
                <c:pt idx="0">
                  <c:v>Farming</c:v>
                </c:pt>
                <c:pt idx="1">
                  <c:v>Rubber tapping</c:v>
                </c:pt>
                <c:pt idx="2">
                  <c:v>Daily wage labour</c:v>
                </c:pt>
                <c:pt idx="3">
                  <c:v>Small business</c:v>
                </c:pt>
                <c:pt idx="4">
                  <c:v>Government employment</c:v>
                </c:pt>
                <c:pt idx="5">
                  <c:v>Factory work</c:v>
                </c:pt>
                <c:pt idx="6">
                  <c:v>NTFP gathering</c:v>
                </c:pt>
                <c:pt idx="7">
                  <c:v>CBT program</c:v>
                </c:pt>
                <c:pt idx="8">
                  <c:v>CFM program</c:v>
                </c:pt>
              </c:strCache>
            </c:strRef>
          </c:cat>
          <c:val>
            <c:numRef>
              <c:f>Sheet1!$D$19:$D$27</c:f>
              <c:numCache>
                <c:formatCode>General</c:formatCode>
                <c:ptCount val="9"/>
                <c:pt idx="0">
                  <c:v>5</c:v>
                </c:pt>
                <c:pt idx="1">
                  <c:v>5</c:v>
                </c:pt>
                <c:pt idx="2">
                  <c:v>5</c:v>
                </c:pt>
                <c:pt idx="3">
                  <c:v>0</c:v>
                </c:pt>
                <c:pt idx="4">
                  <c:v>20</c:v>
                </c:pt>
                <c:pt idx="5">
                  <c:v>35</c:v>
                </c:pt>
                <c:pt idx="6">
                  <c:v>5</c:v>
                </c:pt>
                <c:pt idx="7">
                  <c:v>35</c:v>
                </c:pt>
                <c:pt idx="8">
                  <c:v>90</c:v>
                </c:pt>
              </c:numCache>
            </c:numRef>
          </c:val>
          <c:extLst>
            <c:ext xmlns:c16="http://schemas.microsoft.com/office/drawing/2014/chart" uri="{C3380CC4-5D6E-409C-BE32-E72D297353CC}">
              <c16:uniqueId val="{00000001-52F8-654D-B8A1-E94378249D8F}"/>
            </c:ext>
          </c:extLst>
        </c:ser>
        <c:ser>
          <c:idx val="2"/>
          <c:order val="2"/>
          <c:tx>
            <c:strRef>
              <c:f>Sheet1!$E$17:$E$18</c:f>
              <c:strCache>
                <c:ptCount val="2"/>
                <c:pt idx="0">
                  <c:v>Participating households</c:v>
                </c:pt>
                <c:pt idx="1">
                  <c:v>(Women only)</c:v>
                </c:pt>
              </c:strCache>
            </c:strRef>
          </c:tx>
          <c:spPr>
            <a:solidFill>
              <a:schemeClr val="accent3"/>
            </a:solidFill>
            <a:ln>
              <a:noFill/>
            </a:ln>
            <a:effectLst/>
          </c:spPr>
          <c:invertIfNegative val="0"/>
          <c:cat>
            <c:strRef>
              <c:f>Sheet1!$B$19:$B$27</c:f>
              <c:strCache>
                <c:ptCount val="9"/>
                <c:pt idx="0">
                  <c:v>Farming</c:v>
                </c:pt>
                <c:pt idx="1">
                  <c:v>Rubber tapping</c:v>
                </c:pt>
                <c:pt idx="2">
                  <c:v>Daily wage labour</c:v>
                </c:pt>
                <c:pt idx="3">
                  <c:v>Small business</c:v>
                </c:pt>
                <c:pt idx="4">
                  <c:v>Government employment</c:v>
                </c:pt>
                <c:pt idx="5">
                  <c:v>Factory work</c:v>
                </c:pt>
                <c:pt idx="6">
                  <c:v>NTFP gathering</c:v>
                </c:pt>
                <c:pt idx="7">
                  <c:v>CBT program</c:v>
                </c:pt>
                <c:pt idx="8">
                  <c:v>CFM program</c:v>
                </c:pt>
              </c:strCache>
            </c:strRef>
          </c:cat>
          <c:val>
            <c:numRef>
              <c:f>Sheet1!$E$19:$E$27</c:f>
              <c:numCache>
                <c:formatCode>General</c:formatCode>
                <c:ptCount val="9"/>
                <c:pt idx="0">
                  <c:v>45</c:v>
                </c:pt>
                <c:pt idx="1">
                  <c:v>70</c:v>
                </c:pt>
                <c:pt idx="2">
                  <c:v>35</c:v>
                </c:pt>
                <c:pt idx="3">
                  <c:v>5</c:v>
                </c:pt>
                <c:pt idx="4">
                  <c:v>0</c:v>
                </c:pt>
                <c:pt idx="5">
                  <c:v>5</c:v>
                </c:pt>
                <c:pt idx="6">
                  <c:v>45</c:v>
                </c:pt>
                <c:pt idx="7">
                  <c:v>10</c:v>
                </c:pt>
                <c:pt idx="8">
                  <c:v>10</c:v>
                </c:pt>
              </c:numCache>
            </c:numRef>
          </c:val>
          <c:extLst>
            <c:ext xmlns:c16="http://schemas.microsoft.com/office/drawing/2014/chart" uri="{C3380CC4-5D6E-409C-BE32-E72D297353CC}">
              <c16:uniqueId val="{00000002-52F8-654D-B8A1-E94378249D8F}"/>
            </c:ext>
          </c:extLst>
        </c:ser>
        <c:ser>
          <c:idx val="3"/>
          <c:order val="3"/>
          <c:tx>
            <c:strRef>
              <c:f>Sheet1!$F$17:$F$18</c:f>
              <c:strCache>
                <c:ptCount val="2"/>
                <c:pt idx="0">
                  <c:v>Participating households</c:v>
                </c:pt>
                <c:pt idx="1">
                  <c:v>(Joint engaged)</c:v>
                </c:pt>
              </c:strCache>
            </c:strRef>
          </c:tx>
          <c:spPr>
            <a:solidFill>
              <a:schemeClr val="accent4"/>
            </a:solidFill>
            <a:ln>
              <a:noFill/>
            </a:ln>
            <a:effectLst/>
          </c:spPr>
          <c:invertIfNegative val="0"/>
          <c:cat>
            <c:strRef>
              <c:f>Sheet1!$B$19:$B$27</c:f>
              <c:strCache>
                <c:ptCount val="9"/>
                <c:pt idx="0">
                  <c:v>Farming</c:v>
                </c:pt>
                <c:pt idx="1">
                  <c:v>Rubber tapping</c:v>
                </c:pt>
                <c:pt idx="2">
                  <c:v>Daily wage labour</c:v>
                </c:pt>
                <c:pt idx="3">
                  <c:v>Small business</c:v>
                </c:pt>
                <c:pt idx="4">
                  <c:v>Government employment</c:v>
                </c:pt>
                <c:pt idx="5">
                  <c:v>Factory work</c:v>
                </c:pt>
                <c:pt idx="6">
                  <c:v>NTFP gathering</c:v>
                </c:pt>
                <c:pt idx="7">
                  <c:v>CBT program</c:v>
                </c:pt>
                <c:pt idx="8">
                  <c:v>CFM program</c:v>
                </c:pt>
              </c:strCache>
            </c:strRef>
          </c:cat>
          <c:val>
            <c:numRef>
              <c:f>Sheet1!$F$19:$F$27</c:f>
              <c:numCache>
                <c:formatCode>General</c:formatCode>
                <c:ptCount val="9"/>
                <c:pt idx="0">
                  <c:v>50</c:v>
                </c:pt>
                <c:pt idx="1">
                  <c:v>25</c:v>
                </c:pt>
                <c:pt idx="2">
                  <c:v>15</c:v>
                </c:pt>
                <c:pt idx="3">
                  <c:v>0</c:v>
                </c:pt>
                <c:pt idx="4">
                  <c:v>15</c:v>
                </c:pt>
                <c:pt idx="5">
                  <c:v>0</c:v>
                </c:pt>
                <c:pt idx="6">
                  <c:v>50</c:v>
                </c:pt>
                <c:pt idx="7">
                  <c:v>55</c:v>
                </c:pt>
                <c:pt idx="8">
                  <c:v>0</c:v>
                </c:pt>
              </c:numCache>
            </c:numRef>
          </c:val>
          <c:extLst>
            <c:ext xmlns:c16="http://schemas.microsoft.com/office/drawing/2014/chart" uri="{C3380CC4-5D6E-409C-BE32-E72D297353CC}">
              <c16:uniqueId val="{00000003-52F8-654D-B8A1-E94378249D8F}"/>
            </c:ext>
          </c:extLst>
        </c:ser>
        <c:dLbls>
          <c:showLegendKey val="0"/>
          <c:showVal val="0"/>
          <c:showCatName val="0"/>
          <c:showSerName val="0"/>
          <c:showPercent val="0"/>
          <c:showBubbleSize val="0"/>
        </c:dLbls>
        <c:gapWidth val="150"/>
        <c:overlap val="100"/>
        <c:axId val="1998528336"/>
        <c:axId val="1997875120"/>
      </c:barChart>
      <c:catAx>
        <c:axId val="199852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997875120"/>
        <c:crosses val="autoZero"/>
        <c:auto val="1"/>
        <c:lblAlgn val="ctr"/>
        <c:lblOffset val="100"/>
        <c:noMultiLvlLbl val="0"/>
      </c:catAx>
      <c:valAx>
        <c:axId val="199787512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9852833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8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egendEntry>
        <c:idx val="1"/>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egendEntry>
        <c:idx val="2"/>
        <c:txPr>
          <a:bodyPr rot="0" spcFirstLastPara="1" vertOverflow="ellipsis" vert="horz" wrap="square" anchor="ctr" anchorCtr="1"/>
          <a:lstStyle/>
          <a:p>
            <a:pPr>
              <a:defRPr sz="8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egendEntry>
        <c:idx val="3"/>
        <c:txPr>
          <a:bodyPr rot="0" spcFirstLastPara="1" vertOverflow="ellipsis" vert="horz" wrap="square" anchor="ctr" anchorCtr="1"/>
          <a:lstStyle/>
          <a:p>
            <a:pPr>
              <a:defRPr sz="8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Entry>
      <c:layout>
        <c:manualLayout>
          <c:xMode val="edge"/>
          <c:yMode val="edge"/>
          <c:x val="4.2211589101048622E-2"/>
          <c:y val="0.85678845546272808"/>
          <c:w val="0.83100694908917205"/>
          <c:h val="0.1432115445372719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0.22802</cdr:y>
    </cdr:from>
    <cdr:to>
      <cdr:x>0.06363</cdr:x>
      <cdr:y>0.32916</cdr:y>
    </cdr:to>
    <cdr:sp macro="" textlink="">
      <cdr:nvSpPr>
        <cdr:cNvPr id="2" name="TextBox 1">
          <a:extLst xmlns:a="http://schemas.openxmlformats.org/drawingml/2006/main">
            <a:ext uri="{FF2B5EF4-FFF2-40B4-BE49-F238E27FC236}">
              <a16:creationId xmlns:a16="http://schemas.microsoft.com/office/drawing/2014/main" id="{F1236165-9C11-9925-F48F-8D6798048769}"/>
            </a:ext>
          </a:extLst>
        </cdr:cNvPr>
        <cdr:cNvSpPr txBox="1"/>
      </cdr:nvSpPr>
      <cdr:spPr>
        <a:xfrm xmlns:a="http://schemas.openxmlformats.org/drawingml/2006/main" rot="10800000">
          <a:off x="-1" y="752022"/>
          <a:ext cx="324863" cy="33359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12763500" cy="2098675"/>
          </a:xfrm>
          <a:prstGeom prst="rect">
            <a:avLst/>
          </a:prstGeom>
          <a:noFill/>
          <a:ln>
            <a:noFill/>
          </a:ln>
        </p:spPr>
        <p:txBody>
          <a:bodyPr spcFirstLastPara="1" wrap="square" lIns="393425" tIns="196700" rIns="393425" bIns="196700" anchor="t" anchorCtr="0">
            <a:noAutofit/>
          </a:bodyPr>
          <a:lstStyle>
            <a:lvl1pPr marR="0" lvl="0" algn="l" rtl="0">
              <a:lnSpc>
                <a:spcPct val="100000"/>
              </a:lnSpc>
              <a:spcBef>
                <a:spcPts val="0"/>
              </a:spcBef>
              <a:spcAft>
                <a:spcPts val="0"/>
              </a:spcAft>
              <a:buClr>
                <a:srgbClr val="000000"/>
              </a:buClr>
              <a:buSzPts val="1400"/>
              <a:buFont typeface="Arial"/>
              <a:buNone/>
              <a:defRPr sz="5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16683038" y="0"/>
            <a:ext cx="12763500" cy="2098675"/>
          </a:xfrm>
          <a:prstGeom prst="rect">
            <a:avLst/>
          </a:prstGeom>
          <a:noFill/>
          <a:ln>
            <a:noFill/>
          </a:ln>
        </p:spPr>
        <p:txBody>
          <a:bodyPr spcFirstLastPara="1" wrap="square" lIns="393425" tIns="196700" rIns="393425" bIns="196700" anchor="t" anchorCtr="0">
            <a:noAutofit/>
          </a:bodyPr>
          <a:lstStyle>
            <a:lvl1pPr marR="0" lvl="0" algn="r" rtl="0">
              <a:lnSpc>
                <a:spcPct val="100000"/>
              </a:lnSpc>
              <a:spcBef>
                <a:spcPts val="0"/>
              </a:spcBef>
              <a:spcAft>
                <a:spcPts val="0"/>
              </a:spcAft>
              <a:buClr>
                <a:srgbClr val="000000"/>
              </a:buClr>
              <a:buSzPts val="1400"/>
              <a:buFont typeface="Arial"/>
              <a:buNone/>
              <a:defRPr sz="5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230688" y="3148013"/>
            <a:ext cx="20991512" cy="157448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2944813" y="19940588"/>
            <a:ext cx="23563262" cy="18891250"/>
          </a:xfrm>
          <a:prstGeom prst="rect">
            <a:avLst/>
          </a:prstGeom>
          <a:noFill/>
          <a:ln>
            <a:noFill/>
          </a:ln>
        </p:spPr>
        <p:txBody>
          <a:bodyPr spcFirstLastPara="1" wrap="square" lIns="393425" tIns="196700" rIns="393425" bIns="196700" anchor="t" anchorCtr="0">
            <a:noAutofit/>
          </a:bodyPr>
          <a:lstStyle>
            <a:lvl1pPr marL="457200" marR="0" lvl="0" indent="-228600" algn="l" rtl="0">
              <a:lnSpc>
                <a:spcPct val="100000"/>
              </a:lnSpc>
              <a:spcBef>
                <a:spcPts val="110"/>
              </a:spcBef>
              <a:spcAft>
                <a:spcPts val="0"/>
              </a:spcAft>
              <a:buClr>
                <a:srgbClr val="000000"/>
              </a:buClr>
              <a:buSzPts val="1400"/>
              <a:buFont typeface="Arial"/>
              <a:buNone/>
              <a:defRPr sz="368"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110"/>
              </a:spcBef>
              <a:spcAft>
                <a:spcPts val="0"/>
              </a:spcAft>
              <a:buClr>
                <a:srgbClr val="000000"/>
              </a:buClr>
              <a:buSzPts val="1400"/>
              <a:buFont typeface="Arial"/>
              <a:buNone/>
              <a:defRPr sz="368"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110"/>
              </a:spcBef>
              <a:spcAft>
                <a:spcPts val="0"/>
              </a:spcAft>
              <a:buClr>
                <a:srgbClr val="000000"/>
              </a:buClr>
              <a:buSzPts val="1400"/>
              <a:buFont typeface="Arial"/>
              <a:buNone/>
              <a:defRPr sz="368"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10"/>
              </a:spcBef>
              <a:spcAft>
                <a:spcPts val="0"/>
              </a:spcAft>
              <a:buClr>
                <a:srgbClr val="000000"/>
              </a:buClr>
              <a:buSzPts val="1400"/>
              <a:buFont typeface="Arial"/>
              <a:buNone/>
              <a:defRPr sz="368"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10"/>
              </a:spcBef>
              <a:spcAft>
                <a:spcPts val="0"/>
              </a:spcAft>
              <a:buClr>
                <a:srgbClr val="000000"/>
              </a:buClr>
              <a:buSzPts val="1400"/>
              <a:buFont typeface="Arial"/>
              <a:buNone/>
              <a:defRPr sz="368"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368"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368"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368"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368"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39873238"/>
            <a:ext cx="12763500" cy="2098675"/>
          </a:xfrm>
          <a:prstGeom prst="rect">
            <a:avLst/>
          </a:prstGeom>
          <a:noFill/>
          <a:ln>
            <a:noFill/>
          </a:ln>
        </p:spPr>
        <p:txBody>
          <a:bodyPr spcFirstLastPara="1" wrap="square" lIns="393425" tIns="196700" rIns="393425" bIns="196700" anchor="b" anchorCtr="0">
            <a:noAutofit/>
          </a:bodyPr>
          <a:lstStyle>
            <a:lvl1pPr marR="0" lvl="0" algn="l" rtl="0">
              <a:lnSpc>
                <a:spcPct val="100000"/>
              </a:lnSpc>
              <a:spcBef>
                <a:spcPts val="0"/>
              </a:spcBef>
              <a:spcAft>
                <a:spcPts val="0"/>
              </a:spcAft>
              <a:buClr>
                <a:srgbClr val="000000"/>
              </a:buClr>
              <a:buSzPts val="1400"/>
              <a:buFont typeface="Arial"/>
              <a:buNone/>
              <a:defRPr sz="5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513"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16683038" y="39873238"/>
            <a:ext cx="12763500" cy="2098675"/>
          </a:xfrm>
          <a:prstGeom prst="rect">
            <a:avLst/>
          </a:prstGeom>
          <a:noFill/>
          <a:ln>
            <a:noFill/>
          </a:ln>
        </p:spPr>
        <p:txBody>
          <a:bodyPr spcFirstLastPara="1" wrap="square" lIns="393425" tIns="196700" rIns="393425" bIns="196700" anchor="b" anchorCtr="0">
            <a:noAutofit/>
          </a:bodyPr>
          <a:lstStyle/>
          <a:p>
            <a:pPr marL="0" marR="0" lvl="0" indent="0" algn="r" rtl="0">
              <a:lnSpc>
                <a:spcPct val="100000"/>
              </a:lnSpc>
              <a:spcBef>
                <a:spcPts val="0"/>
              </a:spcBef>
              <a:spcAft>
                <a:spcPts val="0"/>
              </a:spcAft>
              <a:buClr>
                <a:srgbClr val="000000"/>
              </a:buClr>
              <a:buSzPts val="5200"/>
              <a:buFont typeface="Arial"/>
              <a:buNone/>
            </a:pPr>
            <a:fld id="{00000000-1234-1234-1234-123412341234}" type="slidenum">
              <a:rPr lang="en-US" sz="5200" b="0" i="0" u="none" strike="noStrike" cap="none">
                <a:solidFill>
                  <a:schemeClr val="dk1"/>
                </a:solidFill>
                <a:latin typeface="Arial"/>
                <a:ea typeface="Arial"/>
                <a:cs typeface="Arial"/>
                <a:sym typeface="Arial"/>
              </a:rPr>
              <a:t>‹#›</a:t>
            </a:fld>
            <a:endParaRPr sz="5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
        <p:cNvGrpSpPr/>
        <p:nvPr/>
      </p:nvGrpSpPr>
      <p:grpSpPr>
        <a:xfrm>
          <a:off x="0" y="0"/>
          <a:ext cx="0" cy="0"/>
          <a:chOff x="0" y="0"/>
          <a:chExt cx="0" cy="0"/>
        </a:xfrm>
      </p:grpSpPr>
      <p:sp>
        <p:nvSpPr>
          <p:cNvPr id="20" name="Google Shape;20;p1:notes"/>
          <p:cNvSpPr>
            <a:spLocks noGrp="1" noRot="1" noChangeAspect="1"/>
          </p:cNvSpPr>
          <p:nvPr>
            <p:ph type="sldImg" idx="2"/>
          </p:nvPr>
        </p:nvSpPr>
        <p:spPr>
          <a:xfrm>
            <a:off x="4230688" y="3148013"/>
            <a:ext cx="20991512" cy="1574482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1" name="Google Shape;21;p1:notes"/>
          <p:cNvSpPr txBox="1">
            <a:spLocks noGrp="1"/>
          </p:cNvSpPr>
          <p:nvPr>
            <p:ph type="body" idx="1"/>
          </p:nvPr>
        </p:nvSpPr>
        <p:spPr>
          <a:xfrm>
            <a:off x="2944813" y="19940588"/>
            <a:ext cx="23563262" cy="18891250"/>
          </a:xfrm>
          <a:prstGeom prst="rect">
            <a:avLst/>
          </a:prstGeom>
          <a:noFill/>
          <a:ln>
            <a:noFill/>
          </a:ln>
        </p:spPr>
        <p:txBody>
          <a:bodyPr spcFirstLastPara="1" wrap="square" lIns="393425" tIns="196700" rIns="393425" bIns="196700" anchor="t" anchorCtr="0">
            <a:noAutofit/>
          </a:bodyPr>
          <a:lstStyle/>
          <a:p>
            <a:pPr marL="0" lvl="0" indent="0" algn="l" rtl="0">
              <a:lnSpc>
                <a:spcPct val="100000"/>
              </a:lnSpc>
              <a:spcBef>
                <a:spcPts val="0"/>
              </a:spcBef>
              <a:spcAft>
                <a:spcPts val="0"/>
              </a:spcAft>
              <a:buSzPts val="1400"/>
              <a:buNone/>
            </a:pPr>
            <a:endParaRPr/>
          </a:p>
        </p:txBody>
      </p:sp>
      <p:sp>
        <p:nvSpPr>
          <p:cNvPr id="22" name="Google Shape;22;p1:notes"/>
          <p:cNvSpPr txBox="1">
            <a:spLocks noGrp="1"/>
          </p:cNvSpPr>
          <p:nvPr>
            <p:ph type="sldNum" idx="12"/>
          </p:nvPr>
        </p:nvSpPr>
        <p:spPr>
          <a:xfrm>
            <a:off x="16683038" y="39873238"/>
            <a:ext cx="12763500" cy="2098675"/>
          </a:xfrm>
          <a:prstGeom prst="rect">
            <a:avLst/>
          </a:prstGeom>
          <a:noFill/>
          <a:ln>
            <a:noFill/>
          </a:ln>
        </p:spPr>
        <p:txBody>
          <a:bodyPr spcFirstLastPara="1" wrap="square" lIns="393425" tIns="196700" rIns="393425" bIns="196700" anchor="b" anchorCtr="0">
            <a:noAutofit/>
          </a:bodyPr>
          <a:lstStyle/>
          <a:p>
            <a:pPr marL="0" lvl="0" indent="0" algn="r" rtl="0">
              <a:lnSpc>
                <a:spcPct val="100000"/>
              </a:lnSpc>
              <a:spcBef>
                <a:spcPts val="0"/>
              </a:spcBef>
              <a:spcAft>
                <a:spcPts val="0"/>
              </a:spcAft>
              <a:buSzPts val="5200"/>
              <a:buNone/>
            </a:pPr>
            <a:fld id="{00000000-1234-1234-1234-123412341234}" type="slidenum">
              <a:rPr lang="en-US" sz="5200" b="0" i="0" u="none" strike="noStrike" cap="none">
                <a:solidFill>
                  <a:schemeClr val="dk1"/>
                </a:solidFill>
                <a:latin typeface="Arial"/>
                <a:ea typeface="Arial"/>
                <a:cs typeface="Arial"/>
                <a:sym typeface="Arial"/>
              </a:rPr>
              <a:t>1</a:t>
            </a:fld>
            <a:endParaRPr sz="5200" b="0" i="0" u="none" strike="noStrike" cap="non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15"/>
        <p:cNvGrpSpPr/>
        <p:nvPr/>
      </p:nvGrpSpPr>
      <p:grpSpPr>
        <a:xfrm>
          <a:off x="0" y="0"/>
          <a:ext cx="0" cy="0"/>
          <a:chOff x="0" y="0"/>
          <a:chExt cx="0" cy="0"/>
        </a:xfrm>
      </p:grpSpPr>
      <p:sp>
        <p:nvSpPr>
          <p:cNvPr id="16" name="Google Shape;16;p3"/>
          <p:cNvSpPr txBox="1">
            <a:spLocks noGrp="1"/>
          </p:cNvSpPr>
          <p:nvPr>
            <p:ph type="dt" idx="10"/>
          </p:nvPr>
        </p:nvSpPr>
        <p:spPr>
          <a:xfrm>
            <a:off x="175585" y="7133069"/>
            <a:ext cx="2351458" cy="40257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9pPr>
          </a:lstStyle>
          <a:p>
            <a:endParaRPr/>
          </a:p>
        </p:txBody>
      </p:sp>
      <p:sp>
        <p:nvSpPr>
          <p:cNvPr id="17" name="Google Shape;17;p3"/>
          <p:cNvSpPr txBox="1">
            <a:spLocks noGrp="1"/>
          </p:cNvSpPr>
          <p:nvPr>
            <p:ph type="ftr" idx="11"/>
          </p:nvPr>
        </p:nvSpPr>
        <p:spPr>
          <a:xfrm>
            <a:off x="3443699" y="7006563"/>
            <a:ext cx="3191643" cy="40257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2369" b="0" i="0" u="none" strike="noStrike" cap="none">
                <a:solidFill>
                  <a:schemeClr val="dk1"/>
                </a:solidFill>
                <a:latin typeface="Arial"/>
                <a:ea typeface="Arial"/>
                <a:cs typeface="Arial"/>
                <a:sym typeface="Arial"/>
              </a:defRPr>
            </a:lvl9pPr>
          </a:lstStyle>
          <a:p>
            <a:endParaRPr/>
          </a:p>
        </p:txBody>
      </p:sp>
      <p:sp>
        <p:nvSpPr>
          <p:cNvPr id="18" name="Google Shape;18;p3"/>
          <p:cNvSpPr txBox="1">
            <a:spLocks noGrp="1"/>
          </p:cNvSpPr>
          <p:nvPr>
            <p:ph type="sldNum" idx="12"/>
          </p:nvPr>
        </p:nvSpPr>
        <p:spPr>
          <a:xfrm>
            <a:off x="7223470" y="7006563"/>
            <a:ext cx="2351458" cy="40257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2369"/>
              <a:buFont typeface="Arial"/>
              <a:buNone/>
              <a:defRPr sz="2369"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2369"/>
              <a:buFont typeface="Arial"/>
              <a:buNone/>
              <a:defRPr sz="2369"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2369"/>
              <a:buFont typeface="Arial"/>
              <a:buNone/>
              <a:defRPr sz="2369"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2369"/>
              <a:buFont typeface="Arial"/>
              <a:buNone/>
              <a:defRPr sz="2369"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2369"/>
              <a:buFont typeface="Arial"/>
              <a:buNone/>
              <a:defRPr sz="2369"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2369"/>
              <a:buFont typeface="Arial"/>
              <a:buNone/>
              <a:defRPr sz="2369"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2369"/>
              <a:buFont typeface="Arial"/>
              <a:buNone/>
              <a:defRPr sz="2369"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2369"/>
              <a:buFont typeface="Arial"/>
              <a:buNone/>
              <a:defRPr sz="2369"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2369"/>
              <a:buFont typeface="Arial"/>
              <a:buNone/>
              <a:defRPr sz="2369"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381">
          <p15:clr>
            <a:srgbClr val="FBAE40"/>
          </p15:clr>
        </p15:guide>
        <p15:guide id="2" pos="3175">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4" y="128565"/>
            <a:ext cx="10087954" cy="483138"/>
          </a:xfrm>
          <a:prstGeom prst="rect">
            <a:avLst/>
          </a:prstGeom>
          <a:noFill/>
          <a:ln>
            <a:noFill/>
          </a:ln>
        </p:spPr>
        <p:txBody>
          <a:bodyPr spcFirstLastPara="1" wrap="square" lIns="417625" tIns="208800" rIns="417625" bIns="208800" anchor="ctr" anchorCtr="0">
            <a:noAutofit/>
          </a:bodyPr>
          <a:lstStyle>
            <a:lvl1pPr marR="0" lvl="0" algn="ctr"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2415"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2415"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2415"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2415"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2415"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2415"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2415"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2415" b="0" i="0" u="none" strike="noStrike" cap="none">
                <a:solidFill>
                  <a:schemeClr val="dk1"/>
                </a:solidFill>
                <a:latin typeface="Calibri"/>
                <a:ea typeface="Calibri"/>
                <a:cs typeface="Calibri"/>
                <a:sym typeface="Calibri"/>
              </a:defRPr>
            </a:lvl9pPr>
          </a:lstStyle>
          <a:p>
            <a:endParaRPr/>
          </a:p>
        </p:txBody>
      </p:sp>
      <p:sp>
        <p:nvSpPr>
          <p:cNvPr id="11" name="Google Shape;11;p2"/>
          <p:cNvSpPr/>
          <p:nvPr/>
        </p:nvSpPr>
        <p:spPr>
          <a:xfrm rot="10800000" flipH="1">
            <a:off x="-11356" y="7163909"/>
            <a:ext cx="10091194" cy="63364"/>
          </a:xfrm>
          <a:prstGeom prst="rect">
            <a:avLst/>
          </a:prstGeom>
          <a:gradFill>
            <a:gsLst>
              <a:gs pos="0">
                <a:srgbClr val="76923C"/>
              </a:gs>
              <a:gs pos="87000">
                <a:srgbClr val="17365D"/>
              </a:gs>
              <a:gs pos="100000">
                <a:srgbClr val="AEC5E1"/>
              </a:gs>
            </a:gsLst>
            <a:lin ang="0" scaled="0"/>
          </a:gradFill>
          <a:ln>
            <a:noFill/>
          </a:ln>
        </p:spPr>
        <p:txBody>
          <a:bodyPr spcFirstLastPara="1" wrap="square" lIns="86175" tIns="43075" rIns="86175" bIns="43075" anchor="ctr" anchorCtr="0">
            <a:noAutofit/>
          </a:bodyPr>
          <a:lstStyle/>
          <a:p>
            <a:pPr marL="0" marR="0" lvl="0" indent="0" algn="ctr" rtl="0">
              <a:lnSpc>
                <a:spcPct val="100000"/>
              </a:lnSpc>
              <a:spcBef>
                <a:spcPts val="0"/>
              </a:spcBef>
              <a:spcAft>
                <a:spcPts val="0"/>
              </a:spcAft>
              <a:buClr>
                <a:srgbClr val="000000"/>
              </a:buClr>
              <a:buSzPts val="327"/>
              <a:buFont typeface="Arial"/>
              <a:buNone/>
            </a:pPr>
            <a:endParaRPr sz="327" b="0" i="0" u="none" strike="noStrike" cap="none">
              <a:solidFill>
                <a:schemeClr val="lt1"/>
              </a:solidFill>
              <a:latin typeface="Arial"/>
              <a:ea typeface="Arial"/>
              <a:cs typeface="Arial"/>
              <a:sym typeface="Arial"/>
            </a:endParaRPr>
          </a:p>
        </p:txBody>
      </p:sp>
      <p:sp>
        <p:nvSpPr>
          <p:cNvPr id="12" name="Google Shape;12;p2"/>
          <p:cNvSpPr/>
          <p:nvPr/>
        </p:nvSpPr>
        <p:spPr>
          <a:xfrm flipH="1">
            <a:off x="1402767" y="7285096"/>
            <a:ext cx="7273504" cy="236269"/>
          </a:xfrm>
          <a:prstGeom prst="rect">
            <a:avLst/>
          </a:prstGeom>
          <a:gradFill>
            <a:gsLst>
              <a:gs pos="0">
                <a:srgbClr val="76923C"/>
              </a:gs>
              <a:gs pos="87000">
                <a:srgbClr val="17365D"/>
              </a:gs>
              <a:gs pos="100000">
                <a:srgbClr val="AEC5E1"/>
              </a:gs>
            </a:gsLst>
            <a:lin ang="0" scaled="0"/>
          </a:gradFill>
          <a:ln>
            <a:noFill/>
          </a:ln>
        </p:spPr>
        <p:txBody>
          <a:bodyPr spcFirstLastPara="1" wrap="square" lIns="86175" tIns="43075" rIns="86175" bIns="4307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a:solidFill>
                  <a:schemeClr val="lt1"/>
                </a:solidFill>
                <a:latin typeface="Arial"/>
                <a:ea typeface="Arial"/>
                <a:cs typeface="Arial"/>
                <a:sym typeface="Arial"/>
              </a:rPr>
              <a:t>October 7, 2026, HUST-KU International Symposium (Hanoi University of Science and Technology,</a:t>
            </a:r>
            <a:r>
              <a:rPr lang="ja-JP" altLang="en-US" sz="1000" b="0" i="0" u="none" strike="noStrike" cap="none" dirty="0">
                <a:solidFill>
                  <a:schemeClr val="lt1"/>
                </a:solidFill>
                <a:latin typeface="Arial"/>
                <a:ea typeface="Arial"/>
                <a:cs typeface="Arial"/>
                <a:sym typeface="Arial"/>
              </a:rPr>
              <a:t> </a:t>
            </a:r>
            <a:r>
              <a:rPr lang="en-US" sz="1000" b="0" i="0" u="none" strike="noStrike" cap="none" dirty="0">
                <a:solidFill>
                  <a:schemeClr val="lt1"/>
                </a:solidFill>
                <a:latin typeface="Arial"/>
                <a:ea typeface="Arial"/>
                <a:cs typeface="Arial"/>
                <a:sym typeface="Arial"/>
              </a:rPr>
              <a:t>Vietnam</a:t>
            </a:r>
            <a:r>
              <a:rPr lang="ja-JP" altLang="en-US" sz="1000" b="0" i="0" u="none" strike="noStrike" cap="none" dirty="0">
                <a:solidFill>
                  <a:schemeClr val="lt1"/>
                </a:solidFill>
                <a:latin typeface="Arial"/>
                <a:ea typeface="Arial"/>
                <a:cs typeface="Arial"/>
                <a:sym typeface="Arial"/>
              </a:rPr>
              <a:t> </a:t>
            </a:r>
            <a:r>
              <a:rPr lang="en-US" sz="1000" b="0" i="0" u="none" strike="noStrike" cap="none" dirty="0">
                <a:solidFill>
                  <a:schemeClr val="lt1"/>
                </a:solidFill>
                <a:latin typeface="Arial"/>
                <a:ea typeface="Arial"/>
                <a:cs typeface="Arial"/>
                <a:sym typeface="Arial"/>
              </a:rPr>
              <a:t>+ Online)</a:t>
            </a:r>
            <a:endParaRPr sz="2000" b="0" i="0" u="none" strike="noStrike" cap="none" dirty="0">
              <a:solidFill>
                <a:srgbClr val="000000"/>
              </a:solidFill>
              <a:latin typeface="Arial"/>
              <a:ea typeface="Arial"/>
              <a:cs typeface="Arial"/>
              <a:sym typeface="Arial"/>
            </a:endParaRPr>
          </a:p>
        </p:txBody>
      </p:sp>
      <p:sp>
        <p:nvSpPr>
          <p:cNvPr id="13" name="Google Shape;13;p2"/>
          <p:cNvSpPr/>
          <p:nvPr/>
        </p:nvSpPr>
        <p:spPr>
          <a:xfrm flipH="1">
            <a:off x="4115" y="2410"/>
            <a:ext cx="10080625" cy="49890"/>
          </a:xfrm>
          <a:prstGeom prst="rect">
            <a:avLst/>
          </a:prstGeom>
          <a:gradFill>
            <a:gsLst>
              <a:gs pos="0">
                <a:srgbClr val="76923C"/>
              </a:gs>
              <a:gs pos="100000">
                <a:srgbClr val="17365D"/>
              </a:gs>
            </a:gsLst>
            <a:lin ang="0" scaled="0"/>
          </a:gradFill>
          <a:ln>
            <a:noFill/>
          </a:ln>
        </p:spPr>
        <p:txBody>
          <a:bodyPr spcFirstLastPara="1" wrap="square" lIns="86175" tIns="43075" rIns="86175" bIns="43075" anchor="ctr" anchorCtr="0">
            <a:noAutofit/>
          </a:bodyPr>
          <a:lstStyle/>
          <a:p>
            <a:pPr marL="0" marR="0" lvl="0" indent="0" algn="ctr" rtl="0">
              <a:lnSpc>
                <a:spcPct val="100000"/>
              </a:lnSpc>
              <a:spcBef>
                <a:spcPts val="0"/>
              </a:spcBef>
              <a:spcAft>
                <a:spcPts val="0"/>
              </a:spcAft>
              <a:buClr>
                <a:srgbClr val="000000"/>
              </a:buClr>
              <a:buSzPts val="327"/>
              <a:buFont typeface="Arial"/>
              <a:buNone/>
            </a:pPr>
            <a:endParaRPr sz="327" b="0" i="0" u="none" strike="noStrike" cap="none">
              <a:solidFill>
                <a:schemeClr val="lt1"/>
              </a:solidFill>
              <a:latin typeface="Arial"/>
              <a:ea typeface="Arial"/>
              <a:cs typeface="Arial"/>
              <a:sym typeface="Arial"/>
            </a:endParaRPr>
          </a:p>
        </p:txBody>
      </p:sp>
      <p:sp>
        <p:nvSpPr>
          <p:cNvPr id="14" name="Google Shape;14;p2"/>
          <p:cNvSpPr/>
          <p:nvPr/>
        </p:nvSpPr>
        <p:spPr>
          <a:xfrm flipH="1">
            <a:off x="-11359" y="1160455"/>
            <a:ext cx="10080625" cy="49890"/>
          </a:xfrm>
          <a:prstGeom prst="rect">
            <a:avLst/>
          </a:prstGeom>
          <a:gradFill>
            <a:gsLst>
              <a:gs pos="0">
                <a:srgbClr val="76923C"/>
              </a:gs>
              <a:gs pos="100000">
                <a:srgbClr val="17365D"/>
              </a:gs>
            </a:gsLst>
            <a:lin ang="0" scaled="0"/>
          </a:gradFill>
          <a:ln>
            <a:noFill/>
          </a:ln>
        </p:spPr>
        <p:txBody>
          <a:bodyPr spcFirstLastPara="1" wrap="square" lIns="86175" tIns="43075" rIns="86175" bIns="43075" anchor="ctr" anchorCtr="0">
            <a:noAutofit/>
          </a:bodyPr>
          <a:lstStyle/>
          <a:p>
            <a:pPr marL="0" marR="0" lvl="0" indent="0" algn="ctr" rtl="0">
              <a:lnSpc>
                <a:spcPct val="100000"/>
              </a:lnSpc>
              <a:spcBef>
                <a:spcPts val="0"/>
              </a:spcBef>
              <a:spcAft>
                <a:spcPts val="0"/>
              </a:spcAft>
              <a:buClr>
                <a:srgbClr val="000000"/>
              </a:buClr>
              <a:buSzPts val="327"/>
              <a:buFont typeface="Arial"/>
              <a:buNone/>
            </a:pPr>
            <a:endParaRPr sz="327"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381">
          <p15:clr>
            <a:srgbClr val="F26B43"/>
          </p15:clr>
        </p15:guide>
        <p15:guide id="2" pos="317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
        <p:cNvGrpSpPr/>
        <p:nvPr/>
      </p:nvGrpSpPr>
      <p:grpSpPr>
        <a:xfrm>
          <a:off x="0" y="0"/>
          <a:ext cx="0" cy="0"/>
          <a:chOff x="0" y="0"/>
          <a:chExt cx="0" cy="0"/>
        </a:xfrm>
      </p:grpSpPr>
      <p:sp>
        <p:nvSpPr>
          <p:cNvPr id="24" name="Google Shape;24;p1"/>
          <p:cNvSpPr txBox="1"/>
          <p:nvPr/>
        </p:nvSpPr>
        <p:spPr>
          <a:xfrm>
            <a:off x="2081404" y="555345"/>
            <a:ext cx="5856721" cy="302447"/>
          </a:xfrm>
          <a:prstGeom prst="rect">
            <a:avLst/>
          </a:prstGeom>
          <a:noFill/>
          <a:ln>
            <a:noFill/>
          </a:ln>
        </p:spPr>
        <p:txBody>
          <a:bodyPr spcFirstLastPara="1" wrap="square" lIns="86175" tIns="43075" rIns="86175" bIns="430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Arial"/>
                <a:ea typeface="Arial"/>
                <a:cs typeface="Arial"/>
                <a:sym typeface="Arial"/>
              </a:rPr>
              <a:t>Authors: Ai Thi Thu Do*,**, Ubukata Fumikazu***</a:t>
            </a:r>
            <a:endParaRPr sz="1400" b="0" i="0" u="none" strike="noStrike" cap="none">
              <a:solidFill>
                <a:schemeClr val="dk1"/>
              </a:solidFill>
              <a:latin typeface="Arial"/>
              <a:ea typeface="Arial"/>
              <a:cs typeface="Arial"/>
              <a:sym typeface="Arial"/>
            </a:endParaRPr>
          </a:p>
        </p:txBody>
      </p:sp>
      <p:sp>
        <p:nvSpPr>
          <p:cNvPr id="25" name="Google Shape;25;p1"/>
          <p:cNvSpPr txBox="1"/>
          <p:nvPr/>
        </p:nvSpPr>
        <p:spPr>
          <a:xfrm>
            <a:off x="-106018" y="746145"/>
            <a:ext cx="10357533" cy="579434"/>
          </a:xfrm>
          <a:prstGeom prst="rect">
            <a:avLst/>
          </a:prstGeom>
          <a:noFill/>
          <a:ln>
            <a:noFill/>
          </a:ln>
        </p:spPr>
        <p:txBody>
          <a:bodyPr spcFirstLastPara="1" wrap="square" lIns="86175" tIns="43075" rIns="86175" bIns="4307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chemeClr val="dk1"/>
                </a:solidFill>
                <a:latin typeface="Arial"/>
                <a:ea typeface="Arial"/>
                <a:cs typeface="Arial"/>
                <a:sym typeface="Arial"/>
              </a:rPr>
              <a:t>*</a:t>
            </a:r>
            <a:r>
              <a:rPr lang="en-US" sz="1100" b="0" i="0" u="none" strike="noStrike" cap="none">
                <a:solidFill>
                  <a:schemeClr val="dk1"/>
                </a:solidFill>
                <a:latin typeface="Arial"/>
                <a:ea typeface="Arial"/>
                <a:cs typeface="Arial"/>
                <a:sym typeface="Arial"/>
              </a:rPr>
              <a:t>Faculty of Forestry, University of Agriculture and Forestry, Hue University</a:t>
            </a:r>
            <a:r>
              <a:rPr lang="en-US" sz="1100" b="0" i="0" u="none" strike="noStrike" cap="none">
                <a:solidFill>
                  <a:srgbClr val="222222"/>
                </a:solidFill>
                <a:latin typeface="Arial" panose="020B0604020202020204" pitchFamily="34" charset="0"/>
                <a:ea typeface="Arial"/>
                <a:cs typeface="Arial"/>
                <a:sym typeface="Arial"/>
              </a:rPr>
              <a:t>. </a:t>
            </a:r>
            <a:r>
              <a:rPr lang="en-US" sz="1100">
                <a:solidFill>
                  <a:srgbClr val="222222"/>
                </a:solidFill>
                <a:latin typeface="Arial" panose="020B0604020202020204" pitchFamily="34" charset="0"/>
              </a:rPr>
              <a:t> </a:t>
            </a:r>
            <a:r>
              <a:rPr lang="en-US" sz="1100" b="0" i="0" u="none" strike="noStrike" cap="none">
                <a:solidFill>
                  <a:schemeClr val="dk1"/>
                </a:solidFill>
                <a:latin typeface="Arial"/>
                <a:ea typeface="Arial"/>
                <a:cs typeface="Arial"/>
                <a:sym typeface="Arial"/>
              </a:rPr>
              <a:t>**</a:t>
            </a:r>
            <a:r>
              <a:rPr lang="vi-VN" sz="1100" kern="100">
                <a:solidFill>
                  <a:srgbClr val="000000"/>
                </a:solidFill>
                <a:effectLst/>
                <a:latin typeface="+mn-lt"/>
                <a:ea typeface="Yu Mincho" panose="02020400000000000000" pitchFamily="18" charset="-128"/>
                <a:cs typeface="Cordia New" panose="020B0304020202020204" pitchFamily="34" charset="-34"/>
              </a:rPr>
              <a:t>Graduate School of Environmental, Life, Natural Science and Technology, Okayama University, Japan. </a:t>
            </a:r>
            <a:r>
              <a:rPr lang="en-US" sz="1100" b="0" i="0" u="none" strike="noStrike" cap="none">
                <a:solidFill>
                  <a:schemeClr val="dk1"/>
                </a:solidFill>
                <a:latin typeface="Arial"/>
                <a:ea typeface="Arial"/>
                <a:cs typeface="Arial"/>
                <a:sym typeface="Arial"/>
              </a:rPr>
              <a:t>***</a:t>
            </a:r>
            <a:r>
              <a:rPr lang="en-US" sz="1100" b="0" i="0">
                <a:solidFill>
                  <a:srgbClr val="222222"/>
                </a:solidFill>
                <a:effectLst/>
                <a:latin typeface="Arial" panose="020B0604020202020204" pitchFamily="34" charset="0"/>
              </a:rPr>
              <a:t>Faculty of Environmental, Life, Natural Science and Technology, Okayama University.</a:t>
            </a:r>
            <a:endParaRPr lang="en-US" sz="1100" kern="100">
              <a:effectLst/>
              <a:latin typeface="+mn-lt"/>
              <a:ea typeface="Yu Mincho" panose="02020400000000000000" pitchFamily="18" charset="-128"/>
              <a:cs typeface="Cordia New" panose="020B0304020202020204" pitchFamily="34" charset="-34"/>
            </a:endParaRPr>
          </a:p>
          <a:p>
            <a:pPr marL="0" marR="0" lvl="0" indent="0" algn="ctr" rtl="0">
              <a:lnSpc>
                <a:spcPct val="100000"/>
              </a:lnSpc>
              <a:spcBef>
                <a:spcPts val="0"/>
              </a:spcBef>
              <a:spcAft>
                <a:spcPts val="0"/>
              </a:spcAft>
              <a:buClr>
                <a:srgbClr val="000000"/>
              </a:buClr>
              <a:buSzPts val="1000"/>
              <a:buFont typeface="Arial"/>
              <a:buNone/>
            </a:pPr>
            <a:endParaRPr lang="en-US" sz="1000" b="0" i="0" u="none" strike="noStrike" cap="none">
              <a:solidFill>
                <a:schemeClr val="dk1"/>
              </a:solidFill>
              <a:latin typeface="Arial"/>
              <a:ea typeface="Arial"/>
              <a:cs typeface="Arial"/>
              <a:sym typeface="Arial"/>
            </a:endParaRPr>
          </a:p>
        </p:txBody>
      </p:sp>
      <p:pic>
        <p:nvPicPr>
          <p:cNvPr id="27" name="Google Shape;27;p1" descr="挿絵 が含まれている画像&#10;&#10;自動的に生成された説明"/>
          <p:cNvPicPr preferRelativeResize="0"/>
          <p:nvPr/>
        </p:nvPicPr>
        <p:blipFill rotWithShape="1">
          <a:blip r:embed="rId3">
            <a:alphaModFix/>
          </a:blip>
          <a:srcRect/>
          <a:stretch/>
        </p:blipFill>
        <p:spPr>
          <a:xfrm>
            <a:off x="97530" y="75583"/>
            <a:ext cx="685375" cy="604456"/>
          </a:xfrm>
          <a:prstGeom prst="rect">
            <a:avLst/>
          </a:prstGeom>
          <a:noFill/>
          <a:ln>
            <a:noFill/>
          </a:ln>
        </p:spPr>
      </p:pic>
      <p:sp>
        <p:nvSpPr>
          <p:cNvPr id="29" name="Google Shape;29;p1"/>
          <p:cNvSpPr txBox="1"/>
          <p:nvPr/>
        </p:nvSpPr>
        <p:spPr>
          <a:xfrm>
            <a:off x="440217" y="-24607"/>
            <a:ext cx="9017907" cy="702544"/>
          </a:xfrm>
          <a:prstGeom prst="rect">
            <a:avLst/>
          </a:prstGeom>
          <a:noFill/>
          <a:ln>
            <a:noFill/>
          </a:ln>
        </p:spPr>
        <p:txBody>
          <a:bodyPr spcFirstLastPara="1" wrap="square" lIns="86175" tIns="43075" rIns="86175" bIns="430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000">
                <a:latin typeface="+mn-lt"/>
                <a:cs typeface="Times New Roman" panose="02020603050405020304" pitchFamily="18" charset="0"/>
              </a:rPr>
              <a:t> </a:t>
            </a:r>
            <a:r>
              <a:rPr lang="en-US" sz="2000"/>
              <a:t>Changing Women’s Roles in Forest-Based Livelihood Activities: Evidence from a Cotu Ethnic Minority Village in Central Vietnam</a:t>
            </a:r>
            <a:endParaRPr sz="2000" b="0" i="0" u="none" strike="noStrike" cap="none">
              <a:solidFill>
                <a:schemeClr val="dk1"/>
              </a:solidFill>
              <a:latin typeface="+mn-lt"/>
              <a:cs typeface="Times New Roman" panose="02020603050405020304" pitchFamily="18" charset="0"/>
              <a:sym typeface="Arial"/>
            </a:endParaRPr>
          </a:p>
        </p:txBody>
      </p:sp>
      <p:sp>
        <p:nvSpPr>
          <p:cNvPr id="10" name="TextBox 9">
            <a:extLst>
              <a:ext uri="{FF2B5EF4-FFF2-40B4-BE49-F238E27FC236}">
                <a16:creationId xmlns:a16="http://schemas.microsoft.com/office/drawing/2014/main" id="{7B5836D9-055F-90A9-F6DF-78670A977568}"/>
              </a:ext>
            </a:extLst>
          </p:cNvPr>
          <p:cNvSpPr txBox="1"/>
          <p:nvPr/>
        </p:nvSpPr>
        <p:spPr>
          <a:xfrm>
            <a:off x="5565741" y="1420536"/>
            <a:ext cx="2529491" cy="830997"/>
          </a:xfrm>
          <a:prstGeom prst="rect">
            <a:avLst/>
          </a:prstGeom>
          <a:noFill/>
        </p:spPr>
        <p:txBody>
          <a:bodyPr wrap="square" rtlCol="0">
            <a:spAutoFit/>
          </a:bodyPr>
          <a:lstStyle/>
          <a:p>
            <a:pPr marL="63450" indent="-63450" algn="just">
              <a:buFont typeface="Arial" panose="020B0604020202020204" pitchFamily="34" charset="0"/>
              <a:buChar char="•"/>
            </a:pPr>
            <a:r>
              <a:rPr lang="en-US" sz="1200" b="1"/>
              <a:t> Study site:</a:t>
            </a:r>
            <a:r>
              <a:rPr lang="en-US" sz="1200"/>
              <a:t> Village X is a traditional Cotu ethnic minority village located in the border region of Central Vietnam.</a:t>
            </a:r>
            <a:endParaRPr lang="en-US" sz="1200" b="1"/>
          </a:p>
        </p:txBody>
      </p:sp>
      <p:pic>
        <p:nvPicPr>
          <p:cNvPr id="15" name="Picture 14">
            <a:extLst>
              <a:ext uri="{FF2B5EF4-FFF2-40B4-BE49-F238E27FC236}">
                <a16:creationId xmlns:a16="http://schemas.microsoft.com/office/drawing/2014/main" id="{D24A7F88-F465-A9E4-A927-595D4550A4B4}"/>
              </a:ext>
            </a:extLst>
          </p:cNvPr>
          <p:cNvPicPr>
            <a:picLocks noChangeAspect="1"/>
          </p:cNvPicPr>
          <p:nvPr/>
        </p:nvPicPr>
        <p:blipFill rotWithShape="1">
          <a:blip r:embed="rId4">
            <a:extLst>
              <a:ext uri="{28A0092B-C50C-407E-A947-70E740481C1C}">
                <a14:useLocalDpi xmlns:a14="http://schemas.microsoft.com/office/drawing/2010/main" val="0"/>
              </a:ext>
            </a:extLst>
          </a:blip>
          <a:srcRect l="2941" t="4480" r="4249" b="9697"/>
          <a:stretch/>
        </p:blipFill>
        <p:spPr bwMode="auto">
          <a:xfrm>
            <a:off x="8018554" y="1218980"/>
            <a:ext cx="1801561" cy="1182966"/>
          </a:xfrm>
          <a:prstGeom prst="rect">
            <a:avLst/>
          </a:prstGeom>
          <a:ln>
            <a:noFill/>
          </a:ln>
          <a:extLst>
            <a:ext uri="{53640926-AAD7-44D8-BBD7-CCE9431645EC}">
              <a14:shadowObscured xmlns:a14="http://schemas.microsoft.com/office/drawing/2010/main"/>
            </a:ext>
          </a:extLst>
        </p:spPr>
      </p:pic>
      <p:sp>
        <p:nvSpPr>
          <p:cNvPr id="16" name="TextBox 15">
            <a:extLst>
              <a:ext uri="{FF2B5EF4-FFF2-40B4-BE49-F238E27FC236}">
                <a16:creationId xmlns:a16="http://schemas.microsoft.com/office/drawing/2014/main" id="{A356E02D-2893-4945-2862-DACF9382C818}"/>
              </a:ext>
            </a:extLst>
          </p:cNvPr>
          <p:cNvSpPr txBox="1"/>
          <p:nvPr/>
        </p:nvSpPr>
        <p:spPr>
          <a:xfrm>
            <a:off x="5600524" y="2298180"/>
            <a:ext cx="4457763" cy="461665"/>
          </a:xfrm>
          <a:prstGeom prst="rect">
            <a:avLst/>
          </a:prstGeom>
          <a:noFill/>
        </p:spPr>
        <p:txBody>
          <a:bodyPr wrap="square" rtlCol="0">
            <a:spAutoFit/>
          </a:bodyPr>
          <a:lstStyle/>
          <a:p>
            <a:pPr algn="just"/>
            <a:r>
              <a:rPr lang="en-US" sz="1200"/>
              <a:t>Household interviews (n=20), focus group discussions (FGDs) (n=2), in-depth interviews (n=5), and participant observation.</a:t>
            </a:r>
          </a:p>
        </p:txBody>
      </p:sp>
      <p:sp>
        <p:nvSpPr>
          <p:cNvPr id="18" name="Rectangle 1">
            <a:extLst>
              <a:ext uri="{FF2B5EF4-FFF2-40B4-BE49-F238E27FC236}">
                <a16:creationId xmlns:a16="http://schemas.microsoft.com/office/drawing/2014/main" id="{495DFBC5-9B8A-4A68-5636-6D1AD9B5A6B6}"/>
              </a:ext>
            </a:extLst>
          </p:cNvPr>
          <p:cNvSpPr>
            <a:spLocks noChangeArrowheads="1"/>
          </p:cNvSpPr>
          <p:nvPr/>
        </p:nvSpPr>
        <p:spPr bwMode="auto">
          <a:xfrm>
            <a:off x="679450" y="415245"/>
            <a:ext cx="1007903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TextBox 20">
            <a:extLst>
              <a:ext uri="{FF2B5EF4-FFF2-40B4-BE49-F238E27FC236}">
                <a16:creationId xmlns:a16="http://schemas.microsoft.com/office/drawing/2014/main" id="{A604337B-277B-9488-7933-457A5226A2FF}"/>
              </a:ext>
            </a:extLst>
          </p:cNvPr>
          <p:cNvSpPr txBox="1"/>
          <p:nvPr/>
        </p:nvSpPr>
        <p:spPr>
          <a:xfrm>
            <a:off x="23647" y="1205540"/>
            <a:ext cx="5631502" cy="1569660"/>
          </a:xfrm>
          <a:prstGeom prst="rect">
            <a:avLst/>
          </a:prstGeom>
          <a:noFill/>
        </p:spPr>
        <p:txBody>
          <a:bodyPr wrap="square" rtlCol="0">
            <a:spAutoFit/>
          </a:bodyPr>
          <a:lstStyle/>
          <a:p>
            <a:pPr algn="just"/>
            <a:r>
              <a:rPr lang="en-US" sz="1200"/>
              <a:t>                                     Gender shapes access to forest resources and livelihood opportunities. In Vietnam, sustainable forest management programs such as Community Forest Management (CFM) and Payment for Forest Environmental Services (PFES) have changed how communities access forest resources and engage in livelihoods. However, little is known about how long-term transitions in forest governance and rural development programs have changed the livelihood pathways of Cotu men and women. This study examines how these transitions have transformed gendered livelihood roles among the Cotu ethnic minority.</a:t>
            </a:r>
          </a:p>
        </p:txBody>
      </p:sp>
      <p:sp>
        <p:nvSpPr>
          <p:cNvPr id="33" name="TextBox 32">
            <a:extLst>
              <a:ext uri="{FF2B5EF4-FFF2-40B4-BE49-F238E27FC236}">
                <a16:creationId xmlns:a16="http://schemas.microsoft.com/office/drawing/2014/main" id="{99A7397C-375C-CCF6-CD34-3C5ED946E8CB}"/>
              </a:ext>
            </a:extLst>
          </p:cNvPr>
          <p:cNvSpPr txBox="1"/>
          <p:nvPr/>
        </p:nvSpPr>
        <p:spPr>
          <a:xfrm>
            <a:off x="4649714" y="2926669"/>
            <a:ext cx="6087392" cy="276999"/>
          </a:xfrm>
          <a:prstGeom prst="rect">
            <a:avLst/>
          </a:prstGeom>
          <a:noFill/>
        </p:spPr>
        <p:txBody>
          <a:bodyPr wrap="square" rtlCol="0">
            <a:spAutoFit/>
          </a:bodyPr>
          <a:lstStyle/>
          <a:p>
            <a:r>
              <a:rPr lang="en-US" sz="1200" b="1">
                <a:solidFill>
                  <a:schemeClr val="tx1"/>
                </a:solidFill>
              </a:rPr>
              <a:t>2. Transformation of gendered livelihood pathways</a:t>
            </a:r>
          </a:p>
        </p:txBody>
      </p:sp>
      <p:sp>
        <p:nvSpPr>
          <p:cNvPr id="36" name="Rectangle 4">
            <a:extLst>
              <a:ext uri="{FF2B5EF4-FFF2-40B4-BE49-F238E27FC236}">
                <a16:creationId xmlns:a16="http://schemas.microsoft.com/office/drawing/2014/main" id="{EBE2747C-3D41-4A29-2497-E8C234AC7DFF}"/>
              </a:ext>
            </a:extLst>
          </p:cNvPr>
          <p:cNvSpPr>
            <a:spLocks noChangeArrowheads="1"/>
          </p:cNvSpPr>
          <p:nvPr/>
        </p:nvSpPr>
        <p:spPr bwMode="auto">
          <a:xfrm>
            <a:off x="-11499" y="2927575"/>
            <a:ext cx="423918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28600" indent="-228600" algn="ctr">
              <a:buFont typeface="Arial"/>
              <a:buAutoNum type="arabicPeriod"/>
            </a:pPr>
            <a:r>
              <a:rPr lang="en-US" sz="1200" b="1">
                <a:solidFill>
                  <a:schemeClr val="tx1"/>
                </a:solidFill>
                <a:effectLst/>
                <a:latin typeface="Arial" panose="020B0604020202020204" pitchFamily="34" charset="0"/>
              </a:rPr>
              <a:t>Gendered participation in livelihood activities </a:t>
            </a:r>
            <a:r>
              <a:rPr lang="en-US" sz="1200" i="1">
                <a:solidFill>
                  <a:schemeClr val="tx1"/>
                </a:solidFill>
                <a:effectLst/>
                <a:latin typeface="Arial" panose="020B0604020202020204" pitchFamily="34" charset="0"/>
              </a:rPr>
              <a:t>(current pattern, as of 2026 survey)</a:t>
            </a:r>
          </a:p>
        </p:txBody>
      </p:sp>
      <p:sp>
        <p:nvSpPr>
          <p:cNvPr id="47" name="Rounded Rectangle 46">
            <a:extLst>
              <a:ext uri="{FF2B5EF4-FFF2-40B4-BE49-F238E27FC236}">
                <a16:creationId xmlns:a16="http://schemas.microsoft.com/office/drawing/2014/main" id="{B4475E9B-0CFB-F62E-694B-1741D2982B48}"/>
              </a:ext>
            </a:extLst>
          </p:cNvPr>
          <p:cNvSpPr/>
          <p:nvPr/>
        </p:nvSpPr>
        <p:spPr>
          <a:xfrm>
            <a:off x="73942" y="1226168"/>
            <a:ext cx="1549118" cy="228657"/>
          </a:xfrm>
          <a:prstGeom prst="roundRect">
            <a:avLst/>
          </a:prstGeom>
          <a:solidFill>
            <a:schemeClr val="bg2">
              <a:lumMod val="60000"/>
              <a:lumOff val="40000"/>
              <a:alpha val="49797"/>
            </a:schemeClr>
          </a:solidFill>
          <a:ln w="12700"/>
        </p:spPr>
        <p:style>
          <a:lnRef idx="2">
            <a:schemeClr val="accent3"/>
          </a:lnRef>
          <a:fillRef idx="1">
            <a:schemeClr val="lt1"/>
          </a:fillRef>
          <a:effectRef idx="0">
            <a:schemeClr val="accent3"/>
          </a:effectRef>
          <a:fontRef idx="minor">
            <a:schemeClr val="dk1"/>
          </a:fontRef>
        </p:style>
        <p:txBody>
          <a:bodyPr rtlCol="0" anchor="ctr"/>
          <a:lstStyle/>
          <a:p>
            <a:pPr algn="ctr"/>
            <a:r>
              <a:rPr lang="en-US" sz="1200" b="1">
                <a:solidFill>
                  <a:srgbClr val="FF0000"/>
                </a:solidFill>
                <a:latin typeface="Arial" panose="020B0604020202020204" pitchFamily="34" charset="0"/>
                <a:cs typeface="Arial" panose="020B0604020202020204" pitchFamily="34" charset="0"/>
              </a:rPr>
              <a:t>BACKGROUND</a:t>
            </a:r>
          </a:p>
        </p:txBody>
      </p:sp>
      <p:sp>
        <p:nvSpPr>
          <p:cNvPr id="48" name="Rounded Rectangle 47">
            <a:extLst>
              <a:ext uri="{FF2B5EF4-FFF2-40B4-BE49-F238E27FC236}">
                <a16:creationId xmlns:a16="http://schemas.microsoft.com/office/drawing/2014/main" id="{F58FB07B-CA13-EC20-34DA-BD7057F43981}"/>
              </a:ext>
            </a:extLst>
          </p:cNvPr>
          <p:cNvSpPr/>
          <p:nvPr/>
        </p:nvSpPr>
        <p:spPr>
          <a:xfrm>
            <a:off x="5656580" y="1227047"/>
            <a:ext cx="2361974" cy="230670"/>
          </a:xfrm>
          <a:prstGeom prst="roundRect">
            <a:avLst/>
          </a:prstGeom>
          <a:solidFill>
            <a:schemeClr val="bg2">
              <a:lumMod val="60000"/>
              <a:lumOff val="40000"/>
              <a:alpha val="50120"/>
            </a:schemeClr>
          </a:solidFill>
          <a:ln w="12700"/>
        </p:spPr>
        <p:style>
          <a:lnRef idx="2">
            <a:schemeClr val="accent3"/>
          </a:lnRef>
          <a:fillRef idx="1">
            <a:schemeClr val="lt1"/>
          </a:fillRef>
          <a:effectRef idx="0">
            <a:schemeClr val="accent3"/>
          </a:effectRef>
          <a:fontRef idx="minor">
            <a:schemeClr val="dk1"/>
          </a:fontRef>
        </p:style>
        <p:txBody>
          <a:bodyPr rtlCol="0" anchor="ctr"/>
          <a:lstStyle/>
          <a:p>
            <a:pPr algn="ctr"/>
            <a:r>
              <a:rPr lang="en-US" sz="1200" b="1">
                <a:solidFill>
                  <a:srgbClr val="FF0000"/>
                </a:solidFill>
              </a:rPr>
              <a:t>METHODOLOGY</a:t>
            </a:r>
            <a:endParaRPr lang="en-US" sz="1200"/>
          </a:p>
        </p:txBody>
      </p:sp>
      <p:sp>
        <p:nvSpPr>
          <p:cNvPr id="49" name="Rounded Rectangle 48">
            <a:extLst>
              <a:ext uri="{FF2B5EF4-FFF2-40B4-BE49-F238E27FC236}">
                <a16:creationId xmlns:a16="http://schemas.microsoft.com/office/drawing/2014/main" id="{D1DFA93F-A3FC-FECA-27FE-4CD9E89EC1A8}"/>
              </a:ext>
            </a:extLst>
          </p:cNvPr>
          <p:cNvSpPr/>
          <p:nvPr/>
        </p:nvSpPr>
        <p:spPr>
          <a:xfrm>
            <a:off x="76127" y="2769128"/>
            <a:ext cx="9946128" cy="210889"/>
          </a:xfrm>
          <a:prstGeom prst="roundRect">
            <a:avLst/>
          </a:prstGeom>
          <a:solidFill>
            <a:schemeClr val="bg2">
              <a:lumMod val="60000"/>
              <a:lumOff val="40000"/>
              <a:alpha val="48756"/>
            </a:schemeClr>
          </a:solidFill>
          <a:ln w="12700"/>
        </p:spPr>
        <p:style>
          <a:lnRef idx="2">
            <a:schemeClr val="accent3"/>
          </a:lnRef>
          <a:fillRef idx="1">
            <a:schemeClr val="lt1"/>
          </a:fillRef>
          <a:effectRef idx="0">
            <a:schemeClr val="accent3"/>
          </a:effectRef>
          <a:fontRef idx="minor">
            <a:schemeClr val="dk1"/>
          </a:fontRef>
        </p:style>
        <p:txBody>
          <a:bodyPr rtlCol="0" anchor="ctr"/>
          <a:lstStyle/>
          <a:p>
            <a:pPr algn="ctr"/>
            <a:r>
              <a:rPr lang="en-US" sz="1200" b="1">
                <a:solidFill>
                  <a:srgbClr val="FF0000"/>
                </a:solidFill>
              </a:rPr>
              <a:t>RESULTS  </a:t>
            </a:r>
            <a:r>
              <a:rPr lang="en-US" sz="1200">
                <a:solidFill>
                  <a:srgbClr val="FF0000"/>
                </a:solidFill>
              </a:rPr>
              <a:t> </a:t>
            </a:r>
          </a:p>
        </p:txBody>
      </p:sp>
      <p:pic>
        <p:nvPicPr>
          <p:cNvPr id="64" name="Google Shape;27;p1" descr="挿絵 が含まれている画像&#10;&#10;自動的に生成された説明">
            <a:extLst>
              <a:ext uri="{FF2B5EF4-FFF2-40B4-BE49-F238E27FC236}">
                <a16:creationId xmlns:a16="http://schemas.microsoft.com/office/drawing/2014/main" id="{45F1B7B1-A262-2C6D-5A09-A28B22ED2DFD}"/>
              </a:ext>
            </a:extLst>
          </p:cNvPr>
          <p:cNvPicPr preferRelativeResize="0"/>
          <p:nvPr/>
        </p:nvPicPr>
        <p:blipFill rotWithShape="1">
          <a:blip r:embed="rId3">
            <a:alphaModFix/>
          </a:blip>
          <a:srcRect/>
          <a:stretch/>
        </p:blipFill>
        <p:spPr>
          <a:xfrm>
            <a:off x="9290150" y="64568"/>
            <a:ext cx="685375" cy="604456"/>
          </a:xfrm>
          <a:prstGeom prst="rect">
            <a:avLst/>
          </a:prstGeom>
          <a:noFill/>
          <a:ln>
            <a:noFill/>
          </a:ln>
        </p:spPr>
      </p:pic>
      <p:sp>
        <p:nvSpPr>
          <p:cNvPr id="3" name="Rectangle 2">
            <a:extLst>
              <a:ext uri="{FF2B5EF4-FFF2-40B4-BE49-F238E27FC236}">
                <a16:creationId xmlns:a16="http://schemas.microsoft.com/office/drawing/2014/main" id="{ABB34CAD-BC63-5836-8FCE-C360EA0EEECD}"/>
              </a:ext>
            </a:extLst>
          </p:cNvPr>
          <p:cNvSpPr/>
          <p:nvPr/>
        </p:nvSpPr>
        <p:spPr>
          <a:xfrm>
            <a:off x="46389" y="1200920"/>
            <a:ext cx="5574447" cy="1535647"/>
          </a:xfrm>
          <a:prstGeom prst="rect">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E9E246B-669C-5C56-FEC0-C7519D3A6CB0}"/>
              </a:ext>
            </a:extLst>
          </p:cNvPr>
          <p:cNvSpPr/>
          <p:nvPr/>
        </p:nvSpPr>
        <p:spPr>
          <a:xfrm>
            <a:off x="5623375" y="1200920"/>
            <a:ext cx="4398880" cy="1535647"/>
          </a:xfrm>
          <a:prstGeom prst="rect">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D02BDC-68ED-4717-078A-D45D8E33222B}"/>
              </a:ext>
            </a:extLst>
          </p:cNvPr>
          <p:cNvSpPr txBox="1"/>
          <p:nvPr/>
        </p:nvSpPr>
        <p:spPr>
          <a:xfrm>
            <a:off x="5567925" y="2128218"/>
            <a:ext cx="3395490" cy="276999"/>
          </a:xfrm>
          <a:prstGeom prst="rect">
            <a:avLst/>
          </a:prstGeom>
          <a:noFill/>
        </p:spPr>
        <p:txBody>
          <a:bodyPr wrap="square" rtlCol="0">
            <a:spAutoFit/>
          </a:bodyPr>
          <a:lstStyle/>
          <a:p>
            <a:pPr marL="63450" indent="-63450">
              <a:buFont typeface="Arial" panose="020B0604020202020204" pitchFamily="34" charset="0"/>
              <a:buChar char="•"/>
            </a:pPr>
            <a:r>
              <a:rPr lang="en-US" sz="1200" b="1"/>
              <a:t>Sample and data collection:</a:t>
            </a:r>
            <a:endParaRPr lang="en-US" sz="1200"/>
          </a:p>
        </p:txBody>
      </p:sp>
      <p:sp>
        <p:nvSpPr>
          <p:cNvPr id="6" name="Rectangle 5">
            <a:extLst>
              <a:ext uri="{FF2B5EF4-FFF2-40B4-BE49-F238E27FC236}">
                <a16:creationId xmlns:a16="http://schemas.microsoft.com/office/drawing/2014/main" id="{4179A75B-F572-2BF9-E630-F3E9707D5043}"/>
              </a:ext>
            </a:extLst>
          </p:cNvPr>
          <p:cNvSpPr/>
          <p:nvPr/>
        </p:nvSpPr>
        <p:spPr>
          <a:xfrm>
            <a:off x="46389" y="2749666"/>
            <a:ext cx="9996558" cy="4412061"/>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116FC71D-FB4C-AE6F-10A5-AAB53F02CD87}"/>
              </a:ext>
            </a:extLst>
          </p:cNvPr>
          <p:cNvSpPr/>
          <p:nvPr/>
        </p:nvSpPr>
        <p:spPr>
          <a:xfrm>
            <a:off x="4409179" y="3408925"/>
            <a:ext cx="1199426" cy="774695"/>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b="1">
                <a:solidFill>
                  <a:schemeClr val="tx1"/>
                </a:solidFill>
                <a:latin typeface="Arial" panose="020B0604020202020204" pitchFamily="34" charset="0"/>
                <a:cs typeface="Arial" panose="020B0604020202020204" pitchFamily="34" charset="0"/>
              </a:rPr>
              <a:t>Pre-1975-1985</a:t>
            </a:r>
            <a:endParaRPr lang="en-US" sz="1100">
              <a:solidFill>
                <a:schemeClr val="tx1"/>
              </a:solidFill>
              <a:latin typeface="Arial" panose="020B0604020202020204" pitchFamily="34" charset="0"/>
              <a:cs typeface="Arial" panose="020B0604020202020204" pitchFamily="34" charset="0"/>
            </a:endParaRPr>
          </a:p>
          <a:p>
            <a:pPr algn="ctr"/>
            <a:r>
              <a:rPr lang="en-US" sz="1100">
                <a:solidFill>
                  <a:schemeClr val="tx1"/>
                </a:solidFill>
                <a:latin typeface="Arial" panose="020B0604020202020204" pitchFamily="34" charset="0"/>
                <a:cs typeface="Arial" panose="020B0604020202020204" pitchFamily="34" charset="0"/>
              </a:rPr>
              <a:t>Customary governance, open-access forests </a:t>
            </a:r>
            <a:r>
              <a:rPr lang="en-US" sz="1100">
                <a:latin typeface="Arial" panose="020B0604020202020204" pitchFamily="34" charset="0"/>
                <a:cs typeface="Arial" panose="020B0604020202020204" pitchFamily="34" charset="0"/>
              </a:rPr>
              <a:t> </a:t>
            </a:r>
          </a:p>
        </p:txBody>
      </p:sp>
      <p:sp>
        <p:nvSpPr>
          <p:cNvPr id="28" name="Rectangle 27">
            <a:extLst>
              <a:ext uri="{FF2B5EF4-FFF2-40B4-BE49-F238E27FC236}">
                <a16:creationId xmlns:a16="http://schemas.microsoft.com/office/drawing/2014/main" id="{2CF862F7-D877-79E1-8051-321A0536BFB6}"/>
              </a:ext>
            </a:extLst>
          </p:cNvPr>
          <p:cNvSpPr/>
          <p:nvPr/>
        </p:nvSpPr>
        <p:spPr>
          <a:xfrm>
            <a:off x="5738537" y="3409610"/>
            <a:ext cx="1087097" cy="783160"/>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latin typeface="Arial" panose="020B0604020202020204" pitchFamily="34" charset="0"/>
                <a:cs typeface="Arial" panose="020B0604020202020204" pitchFamily="34" charset="0"/>
              </a:rPr>
              <a:t>1986-2007</a:t>
            </a:r>
          </a:p>
          <a:p>
            <a:pPr algn="ctr"/>
            <a:r>
              <a:rPr lang="en-US" sz="1100">
                <a:solidFill>
                  <a:schemeClr val="tx1"/>
                </a:solidFill>
                <a:latin typeface="Arial" panose="020B0604020202020204" pitchFamily="34" charset="0"/>
                <a:cs typeface="Arial" panose="020B0604020202020204" pitchFamily="34" charset="0"/>
              </a:rPr>
              <a:t>Doi Moi reforms (1986), Forest closure </a:t>
            </a:r>
          </a:p>
        </p:txBody>
      </p:sp>
      <p:sp>
        <p:nvSpPr>
          <p:cNvPr id="34" name="Rectangle 33">
            <a:extLst>
              <a:ext uri="{FF2B5EF4-FFF2-40B4-BE49-F238E27FC236}">
                <a16:creationId xmlns:a16="http://schemas.microsoft.com/office/drawing/2014/main" id="{60092E84-7455-A9DF-0916-EC625B7E24F4}"/>
              </a:ext>
            </a:extLst>
          </p:cNvPr>
          <p:cNvSpPr/>
          <p:nvPr/>
        </p:nvSpPr>
        <p:spPr>
          <a:xfrm>
            <a:off x="6968963" y="3405288"/>
            <a:ext cx="1653509" cy="796417"/>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latin typeface="Arial" panose="020B0604020202020204" pitchFamily="34" charset="0"/>
                <a:cs typeface="Arial" panose="020B0604020202020204" pitchFamily="34" charset="0"/>
              </a:rPr>
              <a:t>2008-2014</a:t>
            </a:r>
          </a:p>
          <a:p>
            <a:pPr algn="ctr"/>
            <a:r>
              <a:rPr lang="en-US" sz="1100">
                <a:solidFill>
                  <a:schemeClr val="tx1"/>
                </a:solidFill>
                <a:latin typeface="Arial" panose="020B0604020202020204" pitchFamily="34" charset="0"/>
                <a:cs typeface="Arial" panose="020B0604020202020204" pitchFamily="34" charset="0"/>
              </a:rPr>
              <a:t>Settlement program, economic development, forest protection programs </a:t>
            </a:r>
          </a:p>
        </p:txBody>
      </p:sp>
      <p:sp>
        <p:nvSpPr>
          <p:cNvPr id="35" name="Rectangle 34">
            <a:extLst>
              <a:ext uri="{FF2B5EF4-FFF2-40B4-BE49-F238E27FC236}">
                <a16:creationId xmlns:a16="http://schemas.microsoft.com/office/drawing/2014/main" id="{0F11CA95-9ADB-B57D-E981-6549C34D3F0C}"/>
              </a:ext>
            </a:extLst>
          </p:cNvPr>
          <p:cNvSpPr/>
          <p:nvPr/>
        </p:nvSpPr>
        <p:spPr>
          <a:xfrm>
            <a:off x="8747535" y="3403740"/>
            <a:ext cx="1092099" cy="801007"/>
          </a:xfrm>
          <a:prstGeom prst="rect">
            <a:avLst/>
          </a:prstGeom>
          <a:no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latin typeface="Arial" panose="020B0604020202020204" pitchFamily="34" charset="0"/>
                <a:cs typeface="Arial" panose="020B0604020202020204" pitchFamily="34" charset="0"/>
              </a:rPr>
              <a:t>2015-Present </a:t>
            </a:r>
          </a:p>
          <a:p>
            <a:pPr algn="ctr"/>
            <a:r>
              <a:rPr lang="en-US" sz="1100">
                <a:solidFill>
                  <a:schemeClr val="tx1"/>
                </a:solidFill>
                <a:latin typeface="Arial" panose="020B0604020202020204" pitchFamily="34" charset="0"/>
                <a:cs typeface="Arial" panose="020B0604020202020204" pitchFamily="34" charset="0"/>
              </a:rPr>
              <a:t>Labor migration, stricter forest regulation </a:t>
            </a:r>
          </a:p>
        </p:txBody>
      </p:sp>
      <p:cxnSp>
        <p:nvCxnSpPr>
          <p:cNvPr id="39" name="Straight Arrow Connector 38">
            <a:extLst>
              <a:ext uri="{FF2B5EF4-FFF2-40B4-BE49-F238E27FC236}">
                <a16:creationId xmlns:a16="http://schemas.microsoft.com/office/drawing/2014/main" id="{403292D6-1A17-0D67-D39E-1CE9D795DBE8}"/>
              </a:ext>
            </a:extLst>
          </p:cNvPr>
          <p:cNvCxnSpPr>
            <a:cxnSpLocks/>
          </p:cNvCxnSpPr>
          <p:nvPr/>
        </p:nvCxnSpPr>
        <p:spPr>
          <a:xfrm>
            <a:off x="5805880" y="3355608"/>
            <a:ext cx="2211025"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CEC80335-61D2-5464-B80B-6082CC76515D}"/>
              </a:ext>
            </a:extLst>
          </p:cNvPr>
          <p:cNvSpPr txBox="1"/>
          <p:nvPr/>
        </p:nvSpPr>
        <p:spPr>
          <a:xfrm>
            <a:off x="5709367" y="3109425"/>
            <a:ext cx="3514987" cy="276999"/>
          </a:xfrm>
          <a:prstGeom prst="rect">
            <a:avLst/>
          </a:prstGeom>
          <a:noFill/>
        </p:spPr>
        <p:txBody>
          <a:bodyPr wrap="square" rtlCol="0">
            <a:spAutoFit/>
          </a:bodyPr>
          <a:lstStyle/>
          <a:p>
            <a:r>
              <a:rPr lang="en-US" sz="1200" b="1">
                <a:solidFill>
                  <a:srgbClr val="FFC000"/>
                </a:solidFill>
              </a:rPr>
              <a:t>INSTITUTIONAL TRANSITIONS </a:t>
            </a:r>
          </a:p>
        </p:txBody>
      </p:sp>
      <p:sp>
        <p:nvSpPr>
          <p:cNvPr id="52" name="TextBox 51">
            <a:extLst>
              <a:ext uri="{FF2B5EF4-FFF2-40B4-BE49-F238E27FC236}">
                <a16:creationId xmlns:a16="http://schemas.microsoft.com/office/drawing/2014/main" id="{6576CCBB-D799-EE1B-5176-A6F0BD1639E7}"/>
              </a:ext>
            </a:extLst>
          </p:cNvPr>
          <p:cNvSpPr txBox="1"/>
          <p:nvPr/>
        </p:nvSpPr>
        <p:spPr>
          <a:xfrm>
            <a:off x="4548218" y="4167443"/>
            <a:ext cx="736726" cy="276999"/>
          </a:xfrm>
          <a:prstGeom prst="rect">
            <a:avLst/>
          </a:prstGeom>
          <a:noFill/>
        </p:spPr>
        <p:txBody>
          <a:bodyPr wrap="square" rtlCol="0">
            <a:spAutoFit/>
          </a:bodyPr>
          <a:lstStyle/>
          <a:p>
            <a:pPr algn="ctr"/>
            <a:r>
              <a:rPr lang="en-US" sz="1200" b="1">
                <a:solidFill>
                  <a:srgbClr val="FFC000"/>
                </a:solidFill>
              </a:rPr>
              <a:t>MEN</a:t>
            </a:r>
            <a:r>
              <a:rPr lang="en-US" sz="1200" b="1"/>
              <a:t> </a:t>
            </a:r>
          </a:p>
        </p:txBody>
      </p:sp>
      <p:sp>
        <p:nvSpPr>
          <p:cNvPr id="55" name="TextBox 54">
            <a:extLst>
              <a:ext uri="{FF2B5EF4-FFF2-40B4-BE49-F238E27FC236}">
                <a16:creationId xmlns:a16="http://schemas.microsoft.com/office/drawing/2014/main" id="{8AE4C6BA-B426-8CF7-6739-5FC6A7E50E60}"/>
              </a:ext>
            </a:extLst>
          </p:cNvPr>
          <p:cNvSpPr txBox="1"/>
          <p:nvPr/>
        </p:nvSpPr>
        <p:spPr>
          <a:xfrm>
            <a:off x="4416486" y="4288949"/>
            <a:ext cx="1302483" cy="977191"/>
          </a:xfrm>
          <a:prstGeom prst="rect">
            <a:avLst/>
          </a:prstGeom>
          <a:noFill/>
        </p:spPr>
        <p:txBody>
          <a:bodyPr wrap="square" rtlCol="0">
            <a:spAutoFit/>
          </a:bodyPr>
          <a:lstStyle/>
          <a:p>
            <a:pPr marL="64800" indent="-64800">
              <a:buFont typeface="Arial" panose="020B0604020202020204" pitchFamily="34" charset="0"/>
              <a:buChar char="•"/>
            </a:pPr>
            <a:r>
              <a:rPr lang="en-US" sz="1150"/>
              <a:t>Farming, Hunting, logging, Slash-and-burn cultivation.</a:t>
            </a:r>
          </a:p>
        </p:txBody>
      </p:sp>
      <p:sp>
        <p:nvSpPr>
          <p:cNvPr id="61" name="TextBox 60">
            <a:extLst>
              <a:ext uri="{FF2B5EF4-FFF2-40B4-BE49-F238E27FC236}">
                <a16:creationId xmlns:a16="http://schemas.microsoft.com/office/drawing/2014/main" id="{1A147A63-BB85-9B2C-055D-E13FAE5DBF64}"/>
              </a:ext>
            </a:extLst>
          </p:cNvPr>
          <p:cNvSpPr txBox="1"/>
          <p:nvPr/>
        </p:nvSpPr>
        <p:spPr>
          <a:xfrm>
            <a:off x="6926165" y="4256706"/>
            <a:ext cx="1578504" cy="938719"/>
          </a:xfrm>
          <a:prstGeom prst="rect">
            <a:avLst/>
          </a:prstGeom>
          <a:noFill/>
        </p:spPr>
        <p:txBody>
          <a:bodyPr wrap="square" rtlCol="0">
            <a:spAutoFit/>
          </a:bodyPr>
          <a:lstStyle/>
          <a:p>
            <a:pPr marL="64800" indent="-64800">
              <a:buFont typeface="Arial" panose="020B0604020202020204" pitchFamily="34" charset="0"/>
              <a:buChar char="•"/>
            </a:pPr>
            <a:r>
              <a:rPr lang="en-US" sz="1100"/>
              <a:t>Farming </a:t>
            </a:r>
          </a:p>
          <a:p>
            <a:pPr marL="64800" indent="-64800">
              <a:buFont typeface="Arial" panose="020B0604020202020204" pitchFamily="34" charset="0"/>
              <a:buChar char="•"/>
            </a:pPr>
            <a:r>
              <a:rPr lang="en-US" sz="1100">
                <a:solidFill>
                  <a:srgbClr val="00B050"/>
                </a:solidFill>
              </a:rPr>
              <a:t>CFM/PFES, Wage labor, CBT, Government employment.</a:t>
            </a:r>
          </a:p>
        </p:txBody>
      </p:sp>
      <p:sp>
        <p:nvSpPr>
          <p:cNvPr id="63" name="TextBox 62">
            <a:extLst>
              <a:ext uri="{FF2B5EF4-FFF2-40B4-BE49-F238E27FC236}">
                <a16:creationId xmlns:a16="http://schemas.microsoft.com/office/drawing/2014/main" id="{BB470CD8-2B1D-1455-DA62-D0886CF45871}"/>
              </a:ext>
            </a:extLst>
          </p:cNvPr>
          <p:cNvSpPr txBox="1"/>
          <p:nvPr/>
        </p:nvSpPr>
        <p:spPr>
          <a:xfrm>
            <a:off x="8620493" y="4216834"/>
            <a:ext cx="1653509" cy="1107996"/>
          </a:xfrm>
          <a:prstGeom prst="rect">
            <a:avLst/>
          </a:prstGeom>
          <a:noFill/>
        </p:spPr>
        <p:txBody>
          <a:bodyPr wrap="square" rtlCol="0">
            <a:spAutoFit/>
          </a:bodyPr>
          <a:lstStyle/>
          <a:p>
            <a:pPr marL="64800" indent="-64800">
              <a:buFont typeface="Arial" panose="020B0604020202020204" pitchFamily="34" charset="0"/>
              <a:buChar char="•"/>
            </a:pPr>
            <a:r>
              <a:rPr lang="en-US" sz="1100"/>
              <a:t>Farming.</a:t>
            </a:r>
          </a:p>
          <a:p>
            <a:pPr marL="64800" indent="-64800">
              <a:buFont typeface="Arial" panose="020B0604020202020204" pitchFamily="34" charset="0"/>
              <a:buChar char="•"/>
            </a:pPr>
            <a:r>
              <a:rPr lang="en-US" sz="1100">
                <a:solidFill>
                  <a:srgbClr val="00B050"/>
                </a:solidFill>
              </a:rPr>
              <a:t>CFM/PFES,Wage labor, CBT, Government employment.</a:t>
            </a:r>
          </a:p>
          <a:p>
            <a:pPr marL="64800" indent="-64800">
              <a:buFont typeface="Arial" panose="020B0604020202020204" pitchFamily="34" charset="0"/>
              <a:buChar char="•"/>
            </a:pPr>
            <a:r>
              <a:rPr lang="en-US" sz="1100">
                <a:solidFill>
                  <a:srgbClr val="00B0F0"/>
                </a:solidFill>
              </a:rPr>
              <a:t>Factory work. </a:t>
            </a:r>
          </a:p>
        </p:txBody>
      </p:sp>
      <p:sp>
        <p:nvSpPr>
          <p:cNvPr id="65" name="TextBox 64">
            <a:extLst>
              <a:ext uri="{FF2B5EF4-FFF2-40B4-BE49-F238E27FC236}">
                <a16:creationId xmlns:a16="http://schemas.microsoft.com/office/drawing/2014/main" id="{61DFF435-1A55-E98A-FDB7-E6E9144B3B27}"/>
              </a:ext>
            </a:extLst>
          </p:cNvPr>
          <p:cNvSpPr txBox="1"/>
          <p:nvPr/>
        </p:nvSpPr>
        <p:spPr>
          <a:xfrm>
            <a:off x="4573219" y="5252165"/>
            <a:ext cx="934526" cy="307777"/>
          </a:xfrm>
          <a:prstGeom prst="rect">
            <a:avLst/>
          </a:prstGeom>
          <a:noFill/>
        </p:spPr>
        <p:txBody>
          <a:bodyPr wrap="square" rtlCol="0">
            <a:spAutoFit/>
          </a:bodyPr>
          <a:lstStyle/>
          <a:p>
            <a:r>
              <a:rPr lang="en-US" sz="1200" b="1">
                <a:solidFill>
                  <a:srgbClr val="FFC000"/>
                </a:solidFill>
              </a:rPr>
              <a:t>WOMEN</a:t>
            </a:r>
            <a:r>
              <a:rPr lang="en-US"/>
              <a:t> </a:t>
            </a:r>
          </a:p>
        </p:txBody>
      </p:sp>
      <p:sp>
        <p:nvSpPr>
          <p:cNvPr id="66" name="TextBox 65">
            <a:extLst>
              <a:ext uri="{FF2B5EF4-FFF2-40B4-BE49-F238E27FC236}">
                <a16:creationId xmlns:a16="http://schemas.microsoft.com/office/drawing/2014/main" id="{F18EE452-00E1-00C2-E89F-4AF370ED5260}"/>
              </a:ext>
            </a:extLst>
          </p:cNvPr>
          <p:cNvSpPr txBox="1"/>
          <p:nvPr/>
        </p:nvSpPr>
        <p:spPr>
          <a:xfrm>
            <a:off x="4480571" y="5429513"/>
            <a:ext cx="1012080" cy="977191"/>
          </a:xfrm>
          <a:prstGeom prst="rect">
            <a:avLst/>
          </a:prstGeom>
          <a:noFill/>
        </p:spPr>
        <p:txBody>
          <a:bodyPr wrap="square" rtlCol="0">
            <a:spAutoFit/>
          </a:bodyPr>
          <a:lstStyle/>
          <a:p>
            <a:pPr marL="64800" indent="-64800">
              <a:buFont typeface="Arial" panose="020B0604020202020204" pitchFamily="34" charset="0"/>
              <a:buChar char="•"/>
            </a:pPr>
            <a:r>
              <a:rPr lang="en-US" sz="1150"/>
              <a:t>Farming, NTFP gathering, Domestic work.</a:t>
            </a:r>
          </a:p>
        </p:txBody>
      </p:sp>
      <p:sp>
        <p:nvSpPr>
          <p:cNvPr id="68" name="TextBox 67">
            <a:extLst>
              <a:ext uri="{FF2B5EF4-FFF2-40B4-BE49-F238E27FC236}">
                <a16:creationId xmlns:a16="http://schemas.microsoft.com/office/drawing/2014/main" id="{24388E2C-650B-3B41-4A15-1B1AFF4EB3BE}"/>
              </a:ext>
            </a:extLst>
          </p:cNvPr>
          <p:cNvSpPr txBox="1"/>
          <p:nvPr/>
        </p:nvSpPr>
        <p:spPr>
          <a:xfrm>
            <a:off x="5513058" y="5445863"/>
            <a:ext cx="1364839" cy="800219"/>
          </a:xfrm>
          <a:prstGeom prst="rect">
            <a:avLst/>
          </a:prstGeom>
          <a:noFill/>
        </p:spPr>
        <p:txBody>
          <a:bodyPr wrap="square" rtlCol="0">
            <a:spAutoFit/>
          </a:bodyPr>
          <a:lstStyle/>
          <a:p>
            <a:pPr marL="64800" indent="-64800">
              <a:buFont typeface="Arial" panose="020B0604020202020204" pitchFamily="34" charset="0"/>
              <a:buChar char="•"/>
            </a:pPr>
            <a:r>
              <a:rPr lang="en-US" sz="1150"/>
              <a:t>Farming, Domestic work.</a:t>
            </a:r>
          </a:p>
          <a:p>
            <a:pPr marL="64800" indent="-64800">
              <a:buFont typeface="Arial" panose="020B0604020202020204" pitchFamily="34" charset="0"/>
              <a:buChar char="•"/>
            </a:pPr>
            <a:r>
              <a:rPr lang="en-US" sz="1150">
                <a:solidFill>
                  <a:srgbClr val="FF0000"/>
                </a:solidFill>
              </a:rPr>
              <a:t>NTFP selling, Small business. </a:t>
            </a:r>
          </a:p>
        </p:txBody>
      </p:sp>
      <p:sp>
        <p:nvSpPr>
          <p:cNvPr id="71" name="TextBox 70">
            <a:extLst>
              <a:ext uri="{FF2B5EF4-FFF2-40B4-BE49-F238E27FC236}">
                <a16:creationId xmlns:a16="http://schemas.microsoft.com/office/drawing/2014/main" id="{D5EE11ED-E989-E63E-F89F-4456D71B2422}"/>
              </a:ext>
            </a:extLst>
          </p:cNvPr>
          <p:cNvSpPr txBox="1"/>
          <p:nvPr/>
        </p:nvSpPr>
        <p:spPr>
          <a:xfrm>
            <a:off x="6664935" y="5248453"/>
            <a:ext cx="1729576" cy="1331134"/>
          </a:xfrm>
          <a:prstGeom prst="rect">
            <a:avLst/>
          </a:prstGeom>
          <a:noFill/>
        </p:spPr>
        <p:txBody>
          <a:bodyPr wrap="square" rtlCol="0">
            <a:spAutoFit/>
          </a:bodyPr>
          <a:lstStyle/>
          <a:p>
            <a:pPr marL="64800" indent="-64800">
              <a:buFont typeface="Arial" panose="020B0604020202020204" pitchFamily="34" charset="0"/>
              <a:buChar char="•"/>
            </a:pPr>
            <a:r>
              <a:rPr lang="en-US" sz="1150"/>
              <a:t>Farming, Domestic work.</a:t>
            </a:r>
          </a:p>
          <a:p>
            <a:pPr marL="64800" indent="-64800">
              <a:buFont typeface="Arial" panose="020B0604020202020204" pitchFamily="34" charset="0"/>
              <a:buChar char="•"/>
            </a:pPr>
            <a:r>
              <a:rPr lang="en-US" sz="1150">
                <a:solidFill>
                  <a:srgbClr val="FF0000"/>
                </a:solidFill>
              </a:rPr>
              <a:t>NTFP selling, Small business. </a:t>
            </a:r>
          </a:p>
          <a:p>
            <a:pPr marL="64800" indent="-64800">
              <a:buFont typeface="Arial" panose="020B0604020202020204" pitchFamily="34" charset="0"/>
              <a:buChar char="•"/>
            </a:pPr>
            <a:r>
              <a:rPr lang="en-US" sz="1150">
                <a:solidFill>
                  <a:srgbClr val="00B050"/>
                </a:solidFill>
              </a:rPr>
              <a:t>Wage labor, Rubber, Medicinal planting, CBT. </a:t>
            </a:r>
          </a:p>
        </p:txBody>
      </p:sp>
      <p:sp>
        <p:nvSpPr>
          <p:cNvPr id="72" name="TextBox 71">
            <a:extLst>
              <a:ext uri="{FF2B5EF4-FFF2-40B4-BE49-F238E27FC236}">
                <a16:creationId xmlns:a16="http://schemas.microsoft.com/office/drawing/2014/main" id="{FF95495E-2C75-E53E-D9F0-ADB86DF10F78}"/>
              </a:ext>
            </a:extLst>
          </p:cNvPr>
          <p:cNvSpPr txBox="1"/>
          <p:nvPr/>
        </p:nvSpPr>
        <p:spPr>
          <a:xfrm>
            <a:off x="8283537" y="5402682"/>
            <a:ext cx="1905419" cy="1107996"/>
          </a:xfrm>
          <a:prstGeom prst="rect">
            <a:avLst/>
          </a:prstGeom>
          <a:noFill/>
        </p:spPr>
        <p:txBody>
          <a:bodyPr wrap="square" rtlCol="0">
            <a:spAutoFit/>
          </a:bodyPr>
          <a:lstStyle/>
          <a:p>
            <a:pPr marL="64800" indent="-64800">
              <a:buFont typeface="Arial" panose="020B0604020202020204" pitchFamily="34" charset="0"/>
              <a:buChar char="•"/>
            </a:pPr>
            <a:r>
              <a:rPr lang="en-US" sz="1100"/>
              <a:t>Farming, Domestic work. </a:t>
            </a:r>
          </a:p>
          <a:p>
            <a:pPr marL="64800" indent="-64800">
              <a:buFont typeface="Arial" panose="020B0604020202020204" pitchFamily="34" charset="0"/>
              <a:buChar char="•"/>
            </a:pPr>
            <a:r>
              <a:rPr lang="en-US" sz="1100">
                <a:solidFill>
                  <a:srgbClr val="FF0000"/>
                </a:solidFill>
              </a:rPr>
              <a:t>NTFP selling, Small business.</a:t>
            </a:r>
          </a:p>
          <a:p>
            <a:pPr marL="64800" indent="-64800">
              <a:buFont typeface="Arial" panose="020B0604020202020204" pitchFamily="34" charset="0"/>
              <a:buChar char="•"/>
            </a:pPr>
            <a:r>
              <a:rPr lang="en-US" sz="1100">
                <a:solidFill>
                  <a:srgbClr val="00B050"/>
                </a:solidFill>
              </a:rPr>
              <a:t>Wage labor, Rubber, Medicinal planting, CBT. </a:t>
            </a:r>
          </a:p>
          <a:p>
            <a:pPr marL="64800" indent="-64800">
              <a:buFont typeface="Arial" panose="020B0604020202020204" pitchFamily="34" charset="0"/>
              <a:buChar char="•"/>
            </a:pPr>
            <a:r>
              <a:rPr lang="en-US" sz="1100">
                <a:solidFill>
                  <a:srgbClr val="00B0F0"/>
                </a:solidFill>
              </a:rPr>
              <a:t>Household management. </a:t>
            </a:r>
          </a:p>
        </p:txBody>
      </p:sp>
      <p:cxnSp>
        <p:nvCxnSpPr>
          <p:cNvPr id="98" name="Straight Connector 97">
            <a:extLst>
              <a:ext uri="{FF2B5EF4-FFF2-40B4-BE49-F238E27FC236}">
                <a16:creationId xmlns:a16="http://schemas.microsoft.com/office/drawing/2014/main" id="{44EC4D98-B74B-29EA-8087-960157B52CE2}"/>
              </a:ext>
            </a:extLst>
          </p:cNvPr>
          <p:cNvCxnSpPr>
            <a:cxnSpLocks/>
          </p:cNvCxnSpPr>
          <p:nvPr/>
        </p:nvCxnSpPr>
        <p:spPr>
          <a:xfrm>
            <a:off x="4526724" y="6550903"/>
            <a:ext cx="544880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04" name="TextBox 103">
            <a:extLst>
              <a:ext uri="{FF2B5EF4-FFF2-40B4-BE49-F238E27FC236}">
                <a16:creationId xmlns:a16="http://schemas.microsoft.com/office/drawing/2014/main" id="{B80FF373-6C0A-CAA3-0891-E485EA22F532}"/>
              </a:ext>
            </a:extLst>
          </p:cNvPr>
          <p:cNvSpPr txBox="1"/>
          <p:nvPr/>
        </p:nvSpPr>
        <p:spPr>
          <a:xfrm>
            <a:off x="4451721" y="6488602"/>
            <a:ext cx="5591225" cy="646331"/>
          </a:xfrm>
          <a:prstGeom prst="rect">
            <a:avLst/>
          </a:prstGeom>
          <a:noFill/>
        </p:spPr>
        <p:txBody>
          <a:bodyPr wrap="square" rtlCol="0">
            <a:spAutoFit/>
          </a:bodyPr>
          <a:lstStyle/>
          <a:p>
            <a:r>
              <a:rPr lang="en-US" sz="1200" b="1">
                <a:solidFill>
                  <a:srgbClr val="FF0000"/>
                </a:solidFill>
              </a:rPr>
              <a:t>                            </a:t>
            </a:r>
          </a:p>
          <a:p>
            <a:pPr algn="just"/>
            <a:r>
              <a:rPr lang="en-US" sz="1200" b="1"/>
              <a:t>Forest regulations and economic development programs </a:t>
            </a:r>
            <a:r>
              <a:rPr lang="en-US" sz="1200"/>
              <a:t>reduced villagers’ autonomy while reshaping gender-differentiated livelihood pathways.</a:t>
            </a:r>
            <a:endParaRPr lang="en-US" sz="1200">
              <a:solidFill>
                <a:schemeClr val="tx1"/>
              </a:solidFill>
            </a:endParaRPr>
          </a:p>
        </p:txBody>
      </p:sp>
      <p:sp>
        <p:nvSpPr>
          <p:cNvPr id="105" name="Rounded Rectangle 104">
            <a:extLst>
              <a:ext uri="{FF2B5EF4-FFF2-40B4-BE49-F238E27FC236}">
                <a16:creationId xmlns:a16="http://schemas.microsoft.com/office/drawing/2014/main" id="{7CEE27BF-D220-A5CB-C25F-2BDB5678FC01}"/>
              </a:ext>
            </a:extLst>
          </p:cNvPr>
          <p:cNvSpPr/>
          <p:nvPr/>
        </p:nvSpPr>
        <p:spPr>
          <a:xfrm>
            <a:off x="4526460" y="6553313"/>
            <a:ext cx="5524157" cy="183821"/>
          </a:xfrm>
          <a:prstGeom prst="roundRect">
            <a:avLst/>
          </a:prstGeom>
          <a:solidFill>
            <a:schemeClr val="bg2">
              <a:lumMod val="60000"/>
              <a:lumOff val="40000"/>
              <a:alpha val="50120"/>
            </a:schemeClr>
          </a:solidFill>
          <a:ln w="12700">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1200" b="1">
                <a:solidFill>
                  <a:srgbClr val="FF0000"/>
                </a:solidFill>
              </a:rPr>
              <a:t>CONCLUSION  </a:t>
            </a:r>
            <a:r>
              <a:rPr lang="en-US" sz="1200">
                <a:solidFill>
                  <a:srgbClr val="FF0000"/>
                </a:solidFill>
              </a:rPr>
              <a:t> </a:t>
            </a:r>
          </a:p>
        </p:txBody>
      </p:sp>
      <p:sp>
        <p:nvSpPr>
          <p:cNvPr id="107" name="Rectangle 106">
            <a:extLst>
              <a:ext uri="{FF2B5EF4-FFF2-40B4-BE49-F238E27FC236}">
                <a16:creationId xmlns:a16="http://schemas.microsoft.com/office/drawing/2014/main" id="{18B836FF-A8D2-9D0E-8478-E14C90BFAE31}"/>
              </a:ext>
            </a:extLst>
          </p:cNvPr>
          <p:cNvSpPr/>
          <p:nvPr/>
        </p:nvSpPr>
        <p:spPr>
          <a:xfrm>
            <a:off x="4500146" y="6528827"/>
            <a:ext cx="5542800" cy="659265"/>
          </a:xfrm>
          <a:prstGeom prst="rect">
            <a:avLst/>
          </a:prstGeom>
          <a:no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A792B50D-EB1A-176E-B339-337EE2BEDF18}"/>
              </a:ext>
            </a:extLst>
          </p:cNvPr>
          <p:cNvSpPr/>
          <p:nvPr/>
        </p:nvSpPr>
        <p:spPr>
          <a:xfrm>
            <a:off x="543010" y="6514517"/>
            <a:ext cx="3846696" cy="605221"/>
          </a:xfrm>
          <a:prstGeom prst="rect">
            <a:avLst/>
          </a:prstGeom>
          <a:solidFill>
            <a:schemeClr val="accent6">
              <a:lumMod val="20000"/>
              <a:lumOff val="80000"/>
            </a:schemeClr>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a:solidFill>
                  <a:schemeClr val="tx1"/>
                </a:solidFill>
                <a:latin typeface="Arial" panose="020B0604020202020204" pitchFamily="34" charset="0"/>
                <a:cs typeface="Arial" panose="020B0604020202020204" pitchFamily="34" charset="0"/>
              </a:rPr>
              <a:t>- Men </a:t>
            </a:r>
            <a:r>
              <a:rPr lang="en-US" sz="1200">
                <a:solidFill>
                  <a:schemeClr val="tx1"/>
                </a:solidFill>
                <a:latin typeface="Arial" panose="020B0604020202020204" pitchFamily="34" charset="0"/>
                <a:cs typeface="Arial" panose="020B0604020202020204" pitchFamily="34" charset="0"/>
              </a:rPr>
              <a:t>engage in</a:t>
            </a:r>
            <a:r>
              <a:rPr lang="en-US" sz="1200">
                <a:latin typeface="Arial" panose="020B0604020202020204" pitchFamily="34" charset="0"/>
                <a:cs typeface="Arial" panose="020B0604020202020204" pitchFamily="34" charset="0"/>
              </a:rPr>
              <a:t> </a:t>
            </a:r>
            <a:r>
              <a:rPr lang="en-US" sz="1200" b="1">
                <a:solidFill>
                  <a:srgbClr val="00B0F0"/>
                </a:solidFill>
                <a:latin typeface="Arial" panose="020B0604020202020204" pitchFamily="34" charset="0"/>
                <a:cs typeface="Arial" panose="020B0604020202020204" pitchFamily="34" charset="0"/>
              </a:rPr>
              <a:t>non-farm activities</a:t>
            </a:r>
            <a:r>
              <a:rPr lang="en-US" sz="1200">
                <a:solidFill>
                  <a:srgbClr val="00B0F0"/>
                </a:solidFill>
                <a:latin typeface="Arial" panose="020B0604020202020204" pitchFamily="34" charset="0"/>
                <a:cs typeface="Arial" panose="020B0604020202020204" pitchFamily="34" charset="0"/>
              </a:rPr>
              <a:t>.</a:t>
            </a:r>
          </a:p>
          <a:p>
            <a:r>
              <a:rPr lang="en-US" sz="1200" b="1">
                <a:solidFill>
                  <a:schemeClr val="tx1"/>
                </a:solidFill>
                <a:latin typeface="Arial" panose="020B0604020202020204" pitchFamily="34" charset="0"/>
                <a:cs typeface="Arial" panose="020B0604020202020204" pitchFamily="34" charset="0"/>
              </a:rPr>
              <a:t>- Women</a:t>
            </a:r>
            <a:r>
              <a:rPr lang="en-US" sz="1200">
                <a:solidFill>
                  <a:schemeClr val="tx1"/>
                </a:solidFill>
                <a:latin typeface="Arial" panose="020B0604020202020204" pitchFamily="34" charset="0"/>
                <a:cs typeface="Arial" panose="020B0604020202020204" pitchFamily="34" charset="0"/>
              </a:rPr>
              <a:t> remain engaged in </a:t>
            </a:r>
            <a:r>
              <a:rPr lang="en-US" sz="1200" b="1">
                <a:solidFill>
                  <a:srgbClr val="00B0F0"/>
                </a:solidFill>
                <a:latin typeface="Arial" panose="020B0604020202020204" pitchFamily="34" charset="0"/>
                <a:cs typeface="Arial" panose="020B0604020202020204" pitchFamily="34" charset="0"/>
              </a:rPr>
              <a:t>forest- and household-based livelihoods</a:t>
            </a:r>
            <a:r>
              <a:rPr lang="en-US" sz="1400">
                <a:solidFill>
                  <a:srgbClr val="00B0F0"/>
                </a:solidFill>
              </a:rPr>
              <a:t>.</a:t>
            </a:r>
          </a:p>
        </p:txBody>
      </p:sp>
      <p:graphicFrame>
        <p:nvGraphicFramePr>
          <p:cNvPr id="14" name="Chart 13">
            <a:extLst>
              <a:ext uri="{FF2B5EF4-FFF2-40B4-BE49-F238E27FC236}">
                <a16:creationId xmlns:a16="http://schemas.microsoft.com/office/drawing/2014/main" id="{8FDB8023-4F47-350C-B216-5955EDF65CEA}"/>
              </a:ext>
            </a:extLst>
          </p:cNvPr>
          <p:cNvGraphicFramePr>
            <a:graphicFrameLocks/>
          </p:cNvGraphicFramePr>
          <p:nvPr>
            <p:extLst>
              <p:ext uri="{D42A27DB-BD31-4B8C-83A1-F6EECF244321}">
                <p14:modId xmlns:p14="http://schemas.microsoft.com/office/powerpoint/2010/main" val="3788641400"/>
              </p:ext>
            </p:extLst>
          </p:nvPr>
        </p:nvGraphicFramePr>
        <p:xfrm>
          <a:off x="-20129" y="3202991"/>
          <a:ext cx="5105849" cy="3298114"/>
        </p:xfrm>
        <a:graphic>
          <a:graphicData uri="http://schemas.openxmlformats.org/drawingml/2006/chart">
            <c:chart xmlns:c="http://schemas.openxmlformats.org/drawingml/2006/chart" xmlns:r="http://schemas.openxmlformats.org/officeDocument/2006/relationships" r:id="rId5"/>
          </a:graphicData>
        </a:graphic>
      </p:graphicFrame>
      <p:cxnSp>
        <p:nvCxnSpPr>
          <p:cNvPr id="45" name="Straight Connector 44">
            <a:extLst>
              <a:ext uri="{FF2B5EF4-FFF2-40B4-BE49-F238E27FC236}">
                <a16:creationId xmlns:a16="http://schemas.microsoft.com/office/drawing/2014/main" id="{204826FC-A268-B804-A5E3-A517620EEF4F}"/>
              </a:ext>
            </a:extLst>
          </p:cNvPr>
          <p:cNvCxnSpPr>
            <a:cxnSpLocks/>
          </p:cNvCxnSpPr>
          <p:nvPr/>
        </p:nvCxnSpPr>
        <p:spPr>
          <a:xfrm>
            <a:off x="4500145" y="4210143"/>
            <a:ext cx="5319970" cy="27352"/>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676571E-B565-E908-BFC7-4656C6D01D0C}"/>
              </a:ext>
            </a:extLst>
          </p:cNvPr>
          <p:cNvCxnSpPr>
            <a:cxnSpLocks/>
          </p:cNvCxnSpPr>
          <p:nvPr/>
        </p:nvCxnSpPr>
        <p:spPr>
          <a:xfrm>
            <a:off x="4573219" y="5281226"/>
            <a:ext cx="5246896" cy="27352"/>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B3309E4B-C80B-AD3F-D088-8D3492054F2F}"/>
              </a:ext>
            </a:extLst>
          </p:cNvPr>
          <p:cNvCxnSpPr/>
          <p:nvPr/>
        </p:nvCxnSpPr>
        <p:spPr>
          <a:xfrm>
            <a:off x="5507745" y="4372828"/>
            <a:ext cx="2112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782F0774-E07C-AAA4-3D4F-1BC6EE6C1CAD}"/>
              </a:ext>
            </a:extLst>
          </p:cNvPr>
          <p:cNvCxnSpPr/>
          <p:nvPr/>
        </p:nvCxnSpPr>
        <p:spPr>
          <a:xfrm>
            <a:off x="6527122" y="4366839"/>
            <a:ext cx="2112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FDDFD492-73AA-DB18-C202-2FBF0F3FDC27}"/>
              </a:ext>
            </a:extLst>
          </p:cNvPr>
          <p:cNvCxnSpPr>
            <a:cxnSpLocks/>
          </p:cNvCxnSpPr>
          <p:nvPr/>
        </p:nvCxnSpPr>
        <p:spPr>
          <a:xfrm>
            <a:off x="8200844" y="4366839"/>
            <a:ext cx="2112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B68CD545-156D-0D62-A1A4-B9629F1903A5}"/>
              </a:ext>
            </a:extLst>
          </p:cNvPr>
          <p:cNvCxnSpPr/>
          <p:nvPr/>
        </p:nvCxnSpPr>
        <p:spPr>
          <a:xfrm>
            <a:off x="5266774" y="5559481"/>
            <a:ext cx="2112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5598AB80-2034-0ECB-0259-D616FA056F5F}"/>
              </a:ext>
            </a:extLst>
          </p:cNvPr>
          <p:cNvCxnSpPr/>
          <p:nvPr/>
        </p:nvCxnSpPr>
        <p:spPr>
          <a:xfrm>
            <a:off x="6536482" y="5572662"/>
            <a:ext cx="2112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E8037871-60F4-98D7-C33A-2E43A7CCC06C}"/>
              </a:ext>
            </a:extLst>
          </p:cNvPr>
          <p:cNvCxnSpPr/>
          <p:nvPr/>
        </p:nvCxnSpPr>
        <p:spPr>
          <a:xfrm>
            <a:off x="8095232" y="5551097"/>
            <a:ext cx="2112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94744E8-8206-F6F2-EB79-F2D3C52C9A6F}"/>
              </a:ext>
            </a:extLst>
          </p:cNvPr>
          <p:cNvSpPr txBox="1"/>
          <p:nvPr/>
        </p:nvSpPr>
        <p:spPr>
          <a:xfrm>
            <a:off x="5680847" y="4217516"/>
            <a:ext cx="1288103" cy="977191"/>
          </a:xfrm>
          <a:prstGeom prst="rect">
            <a:avLst/>
          </a:prstGeom>
          <a:noFill/>
        </p:spPr>
        <p:txBody>
          <a:bodyPr wrap="square" rtlCol="0">
            <a:spAutoFit/>
          </a:bodyPr>
          <a:lstStyle/>
          <a:p>
            <a:pPr marL="64800" indent="-64800">
              <a:buFont typeface="Arial" panose="020B0604020202020204" pitchFamily="34" charset="0"/>
              <a:buChar char="•"/>
            </a:pPr>
            <a:r>
              <a:rPr lang="en-US" sz="1150"/>
              <a:t>Farming, Hunting, logging, Slash-and-burn cultivation. </a:t>
            </a:r>
          </a:p>
        </p:txBody>
      </p:sp>
      <p:cxnSp>
        <p:nvCxnSpPr>
          <p:cNvPr id="30" name="Straight Arrow Connector 29">
            <a:extLst>
              <a:ext uri="{FF2B5EF4-FFF2-40B4-BE49-F238E27FC236}">
                <a16:creationId xmlns:a16="http://schemas.microsoft.com/office/drawing/2014/main" id="{44CFD5DA-4F0F-0FEF-8EBB-402EBBDB5F12}"/>
              </a:ext>
            </a:extLst>
          </p:cNvPr>
          <p:cNvCxnSpPr>
            <a:cxnSpLocks/>
          </p:cNvCxnSpPr>
          <p:nvPr/>
        </p:nvCxnSpPr>
        <p:spPr>
          <a:xfrm>
            <a:off x="5605520" y="3744038"/>
            <a:ext cx="130079" cy="23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414DA12-1E6A-0620-0374-169C3AC50DD4}"/>
              </a:ext>
            </a:extLst>
          </p:cNvPr>
          <p:cNvCxnSpPr>
            <a:cxnSpLocks/>
          </p:cNvCxnSpPr>
          <p:nvPr/>
        </p:nvCxnSpPr>
        <p:spPr>
          <a:xfrm>
            <a:off x="6846789" y="3741890"/>
            <a:ext cx="130079" cy="23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2C623EB-75BA-57C9-78D2-D8D74C741496}"/>
              </a:ext>
            </a:extLst>
          </p:cNvPr>
          <p:cNvCxnSpPr>
            <a:cxnSpLocks/>
          </p:cNvCxnSpPr>
          <p:nvPr/>
        </p:nvCxnSpPr>
        <p:spPr>
          <a:xfrm>
            <a:off x="8626894" y="3806285"/>
            <a:ext cx="130079" cy="23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Right Arrow 3">
            <a:extLst>
              <a:ext uri="{FF2B5EF4-FFF2-40B4-BE49-F238E27FC236}">
                <a16:creationId xmlns:a16="http://schemas.microsoft.com/office/drawing/2014/main" id="{6146A7F0-789A-3E20-517B-0C8EABD81633}"/>
              </a:ext>
            </a:extLst>
          </p:cNvPr>
          <p:cNvSpPr/>
          <p:nvPr/>
        </p:nvSpPr>
        <p:spPr>
          <a:xfrm>
            <a:off x="88682" y="6712211"/>
            <a:ext cx="392314" cy="19911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3733</TotalTime>
  <Words>433</Words>
  <Application>Microsoft Macintosh PowerPoint</Application>
  <PresentationFormat>Custom</PresentationFormat>
  <Paragraphs>48</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テーマ</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H.Hidenori</dc:creator>
  <cp:lastModifiedBy>MACBOOK</cp:lastModifiedBy>
  <cp:revision>105</cp:revision>
  <dcterms:created xsi:type="dcterms:W3CDTF">2009-07-02T01:03:49Z</dcterms:created>
  <dcterms:modified xsi:type="dcterms:W3CDTF">2026-10-06T14:08:41Z</dcterms:modified>
</cp:coreProperties>
</file>